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handoutMasterIdLst>
    <p:handoutMasterId r:id="rId44"/>
  </p:handoutMasterIdLst>
  <p:sldIdLst>
    <p:sldId id="256" r:id="rId2"/>
    <p:sldId id="260"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1317" r:id="rId41"/>
    <p:sldId id="259" r:id="rId4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9215" initials="z" lastIdx="1" clrIdx="0">
    <p:extLst>
      <p:ext uri="{19B8F6BF-5375-455C-9EA6-DF929625EA0E}">
        <p15:presenceInfo xmlns:p15="http://schemas.microsoft.com/office/powerpoint/2012/main" userId="z9215"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00"/>
    <a:srgbClr val="FF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92000" autoAdjust="0"/>
  </p:normalViewPr>
  <p:slideViewPr>
    <p:cSldViewPr snapToGrid="0">
      <p:cViewPr varScale="1">
        <p:scale>
          <a:sx n="72" d="100"/>
          <a:sy n="72" d="100"/>
        </p:scale>
        <p:origin x="255" y="4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2021/9/9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001392613"/>
      </p:ext>
    </p:extLst>
  </p:cSld>
  <p:clrMap bg1="lt1" tx1="dk1" bg2="lt2" tx2="dk2" accent1="accent1" accent2="accent2" accent3="accent3" accent4="accent4" accent5="accent5" accent6="accent6" hlink="hlink" folHlink="folHlink"/>
</p:handoutMaster>
</file>

<file path=ppt/media/image1.png>
</file>

<file path=ppt/media/image114.png>
</file>

<file path=ppt/media/image115.png>
</file>

<file path=ppt/media/image116.png>
</file>

<file path=ppt/media/image12.png>
</file>

<file path=ppt/media/image13.png>
</file>

<file path=ppt/media/image133.png>
</file>

<file path=ppt/media/image2.png>
</file>

<file path=ppt/media/image3.png>
</file>

<file path=ppt/media/image43.png>
</file>

<file path=ppt/media/image82.png>
</file>

<file path=ppt/media/image8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53CE73-D578-4015-BF82-0F1E2A2C7430}" type="datetimeFigureOut">
              <a:rPr lang="zh-CN" altLang="en-US" smtClean="0"/>
              <a:t>2021/9/9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3C5440-134F-456E-AABC-381EC5842D59}" type="slidenum">
              <a:rPr lang="zh-CN" altLang="en-US" smtClean="0"/>
              <a:t>‹#›</a:t>
            </a:fld>
            <a:endParaRPr lang="zh-CN" altLang="en-US"/>
          </a:p>
        </p:txBody>
      </p:sp>
    </p:spTree>
    <p:extLst>
      <p:ext uri="{BB962C8B-B14F-4D97-AF65-F5344CB8AC3E}">
        <p14:creationId xmlns:p14="http://schemas.microsoft.com/office/powerpoint/2010/main" val="28558534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F3C5440-134F-456E-AABC-381EC5842D59}" type="slidenum">
              <a:rPr lang="zh-CN" altLang="en-US" smtClean="0"/>
              <a:t>25</a:t>
            </a:fld>
            <a:endParaRPr lang="zh-CN" altLang="en-US"/>
          </a:p>
        </p:txBody>
      </p:sp>
    </p:spTree>
    <p:extLst>
      <p:ext uri="{BB962C8B-B14F-4D97-AF65-F5344CB8AC3E}">
        <p14:creationId xmlns:p14="http://schemas.microsoft.com/office/powerpoint/2010/main" val="147988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AutoShape 7"/>
          <p:cNvSpPr>
            <a:spLocks noChangeArrowheads="1"/>
          </p:cNvSpPr>
          <p:nvPr userDrawn="1"/>
        </p:nvSpPr>
        <p:spPr bwMode="auto">
          <a:xfrm>
            <a:off x="914400" y="3167064"/>
            <a:ext cx="10363200" cy="109537"/>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rgbClr val="CC3300"/>
          </a:solidFill>
          <a:ln w="9525">
            <a:solidFill>
              <a:srgbClr val="CC6600"/>
            </a:solidFill>
            <a:round/>
          </a:ln>
        </p:spPr>
        <p:txBody>
          <a:bodyPr/>
          <a:lstStyle/>
          <a:p>
            <a:pPr algn="l">
              <a:defRPr/>
            </a:pPr>
            <a:endParaRPr lang="zh-CN" altLang="zh-CN" sz="2400" b="0">
              <a:solidFill>
                <a:schemeClr val="tx1"/>
              </a:solidFill>
              <a:ea typeface="宋体" panose="02010600030101010101" pitchFamily="2" charset="-122"/>
            </a:endParaRPr>
          </a:p>
        </p:txBody>
      </p:sp>
      <p:sp>
        <p:nvSpPr>
          <p:cNvPr id="5" name="Line 11"/>
          <p:cNvSpPr>
            <a:spLocks noChangeShapeType="1"/>
          </p:cNvSpPr>
          <p:nvPr userDrawn="1"/>
        </p:nvSpPr>
        <p:spPr bwMode="auto">
          <a:xfrm>
            <a:off x="5857102" y="6705600"/>
            <a:ext cx="6334898" cy="0"/>
          </a:xfrm>
          <a:prstGeom prst="line">
            <a:avLst/>
          </a:prstGeom>
          <a:noFill/>
          <a:ln w="34925">
            <a:solidFill>
              <a:srgbClr val="CC3300"/>
            </a:solidFill>
            <a:round/>
          </a:ln>
          <a:effectLst/>
        </p:spPr>
        <p:txBody>
          <a:bodyPr/>
          <a:lstStyle/>
          <a:p>
            <a:pPr>
              <a:defRPr/>
            </a:pPr>
            <a:endParaRPr lang="zh-CN" altLang="en-US" sz="1800"/>
          </a:p>
        </p:txBody>
      </p:sp>
      <p:sp>
        <p:nvSpPr>
          <p:cNvPr id="6" name="Line 14"/>
          <p:cNvSpPr>
            <a:spLocks noChangeShapeType="1"/>
          </p:cNvSpPr>
          <p:nvPr userDrawn="1"/>
        </p:nvSpPr>
        <p:spPr bwMode="auto">
          <a:xfrm>
            <a:off x="-1" y="6705600"/>
            <a:ext cx="5857103" cy="0"/>
          </a:xfrm>
          <a:prstGeom prst="line">
            <a:avLst/>
          </a:prstGeom>
          <a:noFill/>
          <a:ln w="34925">
            <a:solidFill>
              <a:srgbClr val="CC3300"/>
            </a:solidFill>
            <a:round/>
          </a:ln>
          <a:effectLst/>
        </p:spPr>
        <p:txBody>
          <a:bodyPr/>
          <a:lstStyle/>
          <a:p>
            <a:pPr>
              <a:defRPr/>
            </a:pPr>
            <a:endParaRPr lang="zh-CN" altLang="en-US" sz="1800"/>
          </a:p>
        </p:txBody>
      </p:sp>
      <p:sp>
        <p:nvSpPr>
          <p:cNvPr id="8194" name="Rectangle 2"/>
          <p:cNvSpPr>
            <a:spLocks noGrp="1" noChangeArrowheads="1"/>
          </p:cNvSpPr>
          <p:nvPr>
            <p:ph type="ctrTitle"/>
          </p:nvPr>
        </p:nvSpPr>
        <p:spPr>
          <a:xfrm>
            <a:off x="914400" y="1751578"/>
            <a:ext cx="10363200" cy="899980"/>
          </a:xfrm>
          <a:prstGeom prst="rect">
            <a:avLst/>
          </a:prstGeom>
        </p:spPr>
        <p:txBody>
          <a:bodyPr/>
          <a:lstStyle>
            <a:lvl1pPr>
              <a:defRPr sz="4000"/>
            </a:lvl1pPr>
          </a:lstStyle>
          <a:p>
            <a:r>
              <a:rPr lang="zh-CN" altLang="en-US"/>
              <a:t>单击此处编辑母版标题样式</a:t>
            </a:r>
            <a:endParaRPr lang="zh-CN" altLang="en-US" dirty="0"/>
          </a:p>
        </p:txBody>
      </p:sp>
      <p:sp>
        <p:nvSpPr>
          <p:cNvPr id="8195" name="Rectangle 3"/>
          <p:cNvSpPr>
            <a:spLocks noGrp="1" noChangeArrowheads="1"/>
          </p:cNvSpPr>
          <p:nvPr>
            <p:ph type="subTitle" idx="1"/>
          </p:nvPr>
        </p:nvSpPr>
        <p:spPr>
          <a:xfrm>
            <a:off x="1930400" y="3929448"/>
            <a:ext cx="9347200" cy="1248033"/>
          </a:xfrm>
          <a:prstGeom prst="rect">
            <a:avLst/>
          </a:prstGeom>
        </p:spPr>
        <p:txBody>
          <a:bodyPr/>
          <a:lstStyle>
            <a:lvl1pPr marL="0" indent="0" algn="ctr">
              <a:buFont typeface="Wingdings" panose="05000000000000000000" pitchFamily="2" charset="2"/>
              <a:buNone/>
              <a:defRPr sz="2800">
                <a:latin typeface="Arial" panose="020B0604020202020204" pitchFamily="34" charset="0"/>
                <a:cs typeface="Arial" panose="020B0604020202020204" pitchFamily="34" charset="0"/>
              </a:defRPr>
            </a:lvl1pPr>
          </a:lstStyle>
          <a:p>
            <a:r>
              <a:rPr lang="zh-CN" altLang="en-US"/>
              <a:t>单击此处编辑母版副标题样式</a:t>
            </a:r>
            <a:endParaRPr lang="zh-CN" altLang="en-US" dirty="0"/>
          </a:p>
        </p:txBody>
      </p:sp>
      <p:sp>
        <p:nvSpPr>
          <p:cNvPr id="8" name="Rectangle 4"/>
          <p:cNvSpPr>
            <a:spLocks noGrp="1" noChangeArrowheads="1"/>
          </p:cNvSpPr>
          <p:nvPr>
            <p:ph type="dt" sz="half" idx="10"/>
          </p:nvPr>
        </p:nvSpPr>
        <p:spPr>
          <a:xfrm>
            <a:off x="914400" y="6248400"/>
            <a:ext cx="2540000" cy="457200"/>
          </a:xfrm>
        </p:spPr>
        <p:txBody>
          <a:bodyPr lIns="91440" tIns="45720" rIns="91440" bIns="45720"/>
          <a:lstStyle>
            <a:lvl1pPr>
              <a:defRPr>
                <a:solidFill>
                  <a:schemeClr val="tx1"/>
                </a:solidFill>
              </a:defRPr>
            </a:lvl1pPr>
          </a:lstStyle>
          <a:p>
            <a:pPr>
              <a:defRPr/>
            </a:pPr>
            <a:fld id="{4B5EC891-C588-48A9-9809-20BDC72C834A}" type="datetime1">
              <a:rPr lang="zh-CN" altLang="en-US"/>
              <a:t>2021/9/9</a:t>
            </a:fld>
            <a:endParaRPr lang="en-US" altLang="zh-CN"/>
          </a:p>
        </p:txBody>
      </p:sp>
      <p:sp>
        <p:nvSpPr>
          <p:cNvPr id="10" name="Rectangle 6"/>
          <p:cNvSpPr>
            <a:spLocks noGrp="1" noChangeArrowheads="1"/>
          </p:cNvSpPr>
          <p:nvPr>
            <p:ph type="sldNum" sz="quarter" idx="12"/>
          </p:nvPr>
        </p:nvSpPr>
        <p:spPr>
          <a:xfrm>
            <a:off x="8737600" y="6248400"/>
            <a:ext cx="2540000" cy="457200"/>
          </a:xfrm>
        </p:spPr>
        <p:txBody>
          <a:bodyPr lIns="91440" tIns="45720" rIns="91440" bIns="45720"/>
          <a:lstStyle>
            <a:lvl1pPr>
              <a:defRPr>
                <a:solidFill>
                  <a:schemeClr val="tx1"/>
                </a:solidFill>
              </a:defRPr>
            </a:lvl1pPr>
          </a:lstStyle>
          <a:p>
            <a:fld id="{03B1E796-71BE-495F-9F47-415CAACE480D}" type="slidenum">
              <a:rPr lang="en-US" altLang="zh-CN"/>
              <a:t>‹#›</a:t>
            </a:fld>
            <a:endParaRPr lang="en-US" altLang="zh-CN"/>
          </a:p>
        </p:txBody>
      </p:sp>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87556" y="6000909"/>
            <a:ext cx="2139092" cy="67997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755651" y="1219200"/>
            <a:ext cx="10668000" cy="4800600"/>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p:txBody>
          <a:bodyPr/>
          <a:lstStyle>
            <a:lvl1pPr>
              <a:defRPr/>
            </a:lvl1pPr>
          </a:lstStyle>
          <a:p>
            <a:pPr>
              <a:defRPr/>
            </a:pPr>
            <a:fld id="{A7BA4DB3-631B-49FE-8229-1964CE768A64}" type="datetime1">
              <a:rPr lang="zh-CN" altLang="en-US"/>
              <a:t>2021/9/9</a:t>
            </a:fld>
            <a:endParaRPr lang="en-US" altLang="zh-CN"/>
          </a:p>
        </p:txBody>
      </p:sp>
      <p:sp>
        <p:nvSpPr>
          <p:cNvPr id="6" name="Rectangle 8"/>
          <p:cNvSpPr>
            <a:spLocks noGrp="1" noChangeArrowheads="1"/>
          </p:cNvSpPr>
          <p:nvPr>
            <p:ph type="sldNum" sz="quarter" idx="12"/>
          </p:nvPr>
        </p:nvSpPr>
        <p:spPr/>
        <p:txBody>
          <a:bodyPr/>
          <a:lstStyle>
            <a:lvl1pPr>
              <a:defRPr/>
            </a:lvl1pPr>
          </a:lstStyle>
          <a:p>
            <a:fld id="{1F11E260-42A6-4C75-B080-E2A1853B5C92}" type="slidenum">
              <a:rPr lang="en-US" altLang="zh-CN"/>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65118" y="304800"/>
            <a:ext cx="2669116" cy="5715000"/>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755651" y="304800"/>
            <a:ext cx="7806267" cy="5715000"/>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p:txBody>
          <a:bodyPr/>
          <a:lstStyle>
            <a:lvl1pPr>
              <a:defRPr/>
            </a:lvl1pPr>
          </a:lstStyle>
          <a:p>
            <a:pPr>
              <a:defRPr/>
            </a:pPr>
            <a:fld id="{BF6D614A-A430-4242-BC59-F98E938320BE}" type="datetime1">
              <a:rPr lang="zh-CN" altLang="en-US"/>
              <a:t>2021/9/9</a:t>
            </a:fld>
            <a:endParaRPr lang="en-US" altLang="zh-CN"/>
          </a:p>
        </p:txBody>
      </p:sp>
      <p:sp>
        <p:nvSpPr>
          <p:cNvPr id="6" name="Rectangle 8"/>
          <p:cNvSpPr>
            <a:spLocks noGrp="1" noChangeArrowheads="1"/>
          </p:cNvSpPr>
          <p:nvPr>
            <p:ph type="sldNum" sz="quarter" idx="12"/>
          </p:nvPr>
        </p:nvSpPr>
        <p:spPr/>
        <p:txBody>
          <a:bodyPr/>
          <a:lstStyle>
            <a:lvl1pPr>
              <a:defRPr/>
            </a:lvl1pPr>
          </a:lstStyle>
          <a:p>
            <a:fld id="{0D7DF5C1-34B2-449A-86B3-B27808BD36AB}" type="slidenum">
              <a:rPr lang="en-US" altLang="zh-CN"/>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文本占位符 2"/>
          <p:cNvSpPr>
            <a:spLocks noGrp="1"/>
          </p:cNvSpPr>
          <p:nvPr>
            <p:ph type="body" sz="half" idx="1"/>
          </p:nvPr>
        </p:nvSpPr>
        <p:spPr>
          <a:xfrm>
            <a:off x="755651" y="1219200"/>
            <a:ext cx="5232400" cy="48006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1251" y="1219200"/>
            <a:ext cx="5232400" cy="48006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p:cNvSpPr>
            <a:spLocks noGrp="1" noChangeArrowheads="1"/>
          </p:cNvSpPr>
          <p:nvPr>
            <p:ph type="dt" sz="half" idx="10"/>
          </p:nvPr>
        </p:nvSpPr>
        <p:spPr/>
        <p:txBody>
          <a:bodyPr/>
          <a:lstStyle>
            <a:lvl1pPr>
              <a:defRPr/>
            </a:lvl1pPr>
          </a:lstStyle>
          <a:p>
            <a:pPr>
              <a:defRPr/>
            </a:pPr>
            <a:fld id="{2BB01A15-FC55-4777-8BAB-6AEF3956518A}" type="datetime1">
              <a:rPr lang="zh-CN" altLang="en-US"/>
              <a:t>2021/9/9</a:t>
            </a:fld>
            <a:endParaRPr lang="en-US" altLang="zh-CN"/>
          </a:p>
        </p:txBody>
      </p:sp>
      <p:sp>
        <p:nvSpPr>
          <p:cNvPr id="6" name="Rectangle 7"/>
          <p:cNvSpPr>
            <a:spLocks noGrp="1" noChangeArrowheads="1"/>
          </p:cNvSpPr>
          <p:nvPr>
            <p:ph type="ftr" sz="quarter" idx="11"/>
          </p:nvPr>
        </p:nvSpPr>
        <p:spPr>
          <a:xfrm>
            <a:off x="3325284" y="6470650"/>
            <a:ext cx="5399616" cy="304800"/>
          </a:xfrm>
          <a:prstGeom prst="rect">
            <a:avLst/>
          </a:prstGeom>
        </p:spPr>
        <p:txBody>
          <a:bodyPr/>
          <a:lstStyle>
            <a:lvl1pPr>
              <a:defRPr/>
            </a:lvl1pPr>
          </a:lstStyle>
          <a:p>
            <a:pPr>
              <a:defRPr/>
            </a:pPr>
            <a:r>
              <a:rPr lang="en-US" altLang="zh-CN"/>
              <a:t>SIGNAL ANALYSIS AND PROCESSING</a:t>
            </a:r>
          </a:p>
        </p:txBody>
      </p:sp>
      <p:sp>
        <p:nvSpPr>
          <p:cNvPr id="7" name="Rectangle 8"/>
          <p:cNvSpPr>
            <a:spLocks noGrp="1" noChangeArrowheads="1"/>
          </p:cNvSpPr>
          <p:nvPr>
            <p:ph type="sldNum" sz="quarter" idx="12"/>
          </p:nvPr>
        </p:nvSpPr>
        <p:spPr/>
        <p:txBody>
          <a:bodyPr/>
          <a:lstStyle>
            <a:lvl1pPr>
              <a:defRPr/>
            </a:lvl1pPr>
          </a:lstStyle>
          <a:p>
            <a:fld id="{0B61DEBF-5384-498E-A8A8-3C8FE3B40709}" type="slidenum">
              <a:rPr lang="en-US" altLang="zh-CN"/>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文本占位符 2"/>
          <p:cNvSpPr>
            <a:spLocks noGrp="1"/>
          </p:cNvSpPr>
          <p:nvPr>
            <p:ph type="body" sz="half" idx="1"/>
          </p:nvPr>
        </p:nvSpPr>
        <p:spPr>
          <a:xfrm>
            <a:off x="755651" y="1219200"/>
            <a:ext cx="5232400" cy="48006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191251" y="12192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6191251" y="36957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Rectangle 6"/>
          <p:cNvSpPr>
            <a:spLocks noGrp="1" noChangeArrowheads="1"/>
          </p:cNvSpPr>
          <p:nvPr>
            <p:ph type="dt" sz="half" idx="10"/>
          </p:nvPr>
        </p:nvSpPr>
        <p:spPr/>
        <p:txBody>
          <a:bodyPr/>
          <a:lstStyle>
            <a:lvl1pPr>
              <a:defRPr/>
            </a:lvl1pPr>
          </a:lstStyle>
          <a:p>
            <a:pPr>
              <a:defRPr/>
            </a:pPr>
            <a:fld id="{F00835FB-E2B9-4A21-8474-C8CF32BAACC3}" type="datetime1">
              <a:rPr lang="zh-CN" altLang="en-US"/>
              <a:t>2021/9/9</a:t>
            </a:fld>
            <a:endParaRPr lang="en-US" altLang="zh-CN"/>
          </a:p>
        </p:txBody>
      </p:sp>
      <p:sp>
        <p:nvSpPr>
          <p:cNvPr id="8" name="Rectangle 8"/>
          <p:cNvSpPr>
            <a:spLocks noGrp="1" noChangeArrowheads="1"/>
          </p:cNvSpPr>
          <p:nvPr>
            <p:ph type="sldNum" sz="quarter" idx="12"/>
          </p:nvPr>
        </p:nvSpPr>
        <p:spPr/>
        <p:txBody>
          <a:bodyPr/>
          <a:lstStyle>
            <a:lvl1pPr>
              <a:defRPr/>
            </a:lvl1pPr>
          </a:lstStyle>
          <a:p>
            <a:fld id="{088C074B-3167-4FD7-B824-BF6B1BE358E9}" type="slidenum">
              <a:rPr lang="en-US" altLang="zh-CN"/>
              <a:t>‹#›</a:t>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fourObj" preserve="1">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766233" y="304800"/>
            <a:ext cx="10668000" cy="609600"/>
          </a:xfrm>
          <a:prstGeom prst="rect">
            <a:avLst/>
          </a:prstGeom>
        </p:spPr>
        <p:txBody>
          <a:bodyPr/>
          <a:lstStyle/>
          <a:p>
            <a:r>
              <a:rPr lang="zh-CN" altLang="en-US"/>
              <a:t>单击此处编辑母版标题样式</a:t>
            </a:r>
          </a:p>
        </p:txBody>
      </p:sp>
      <p:sp>
        <p:nvSpPr>
          <p:cNvPr id="3" name="内容占位符 2"/>
          <p:cNvSpPr>
            <a:spLocks noGrp="1"/>
          </p:cNvSpPr>
          <p:nvPr>
            <p:ph sz="quarter" idx="1"/>
          </p:nvPr>
        </p:nvSpPr>
        <p:spPr>
          <a:xfrm>
            <a:off x="755651" y="12192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191251" y="12192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755651" y="36957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内容占位符 5"/>
          <p:cNvSpPr>
            <a:spLocks noGrp="1"/>
          </p:cNvSpPr>
          <p:nvPr>
            <p:ph sz="quarter" idx="4"/>
          </p:nvPr>
        </p:nvSpPr>
        <p:spPr>
          <a:xfrm>
            <a:off x="6191251" y="36957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p:cNvSpPr>
            <a:spLocks noGrp="1" noChangeArrowheads="1"/>
          </p:cNvSpPr>
          <p:nvPr>
            <p:ph type="dt" sz="half" idx="10"/>
          </p:nvPr>
        </p:nvSpPr>
        <p:spPr/>
        <p:txBody>
          <a:bodyPr/>
          <a:lstStyle>
            <a:lvl1pPr>
              <a:defRPr/>
            </a:lvl1pPr>
          </a:lstStyle>
          <a:p>
            <a:pPr>
              <a:defRPr/>
            </a:pPr>
            <a:fld id="{AA59263C-BD72-482C-8D78-95CADB537257}" type="datetime1">
              <a:rPr lang="zh-CN" altLang="en-US"/>
              <a:t>2021/9/9</a:t>
            </a:fld>
            <a:endParaRPr lang="en-US" altLang="zh-CN"/>
          </a:p>
        </p:txBody>
      </p:sp>
      <p:sp>
        <p:nvSpPr>
          <p:cNvPr id="9" name="Rectangle 8"/>
          <p:cNvSpPr>
            <a:spLocks noGrp="1" noChangeArrowheads="1"/>
          </p:cNvSpPr>
          <p:nvPr>
            <p:ph type="sldNum" sz="quarter" idx="12"/>
          </p:nvPr>
        </p:nvSpPr>
        <p:spPr/>
        <p:txBody>
          <a:bodyPr/>
          <a:lstStyle>
            <a:lvl1pPr>
              <a:defRPr/>
            </a:lvl1pPr>
          </a:lstStyle>
          <a:p>
            <a:fld id="{A2949D3C-04B6-4ACB-830E-2A5DBD02EE0B}" type="slidenum">
              <a:rPr lang="en-US" altLang="zh-CN"/>
              <a:t>‹#›</a:t>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5929FE-6AC2-8840-BAEC-98877422E83C}" type="datetimeFigureOut">
              <a:rPr lang="en-US" smtClean="0"/>
              <a:t>9/9/2021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EC9D2F-BA23-6143-87AA-ED5B01CBD859}" type="slidenum">
              <a:rPr lang="en-US" smtClean="0"/>
              <a:t>‹#›</a:t>
            </a:fld>
            <a:endParaRPr lang="en-US"/>
          </a:p>
        </p:txBody>
      </p:sp>
    </p:spTree>
    <p:extLst>
      <p:ext uri="{BB962C8B-B14F-4D97-AF65-F5344CB8AC3E}">
        <p14:creationId xmlns:p14="http://schemas.microsoft.com/office/powerpoint/2010/main" val="3049034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a:xfrm>
            <a:off x="630767" y="6553201"/>
            <a:ext cx="2641600" cy="238125"/>
          </a:xfrm>
        </p:spPr>
        <p:txBody>
          <a:bodyPr/>
          <a:lstStyle>
            <a:lvl1pPr>
              <a:defRPr/>
            </a:lvl1pPr>
          </a:lstStyle>
          <a:p>
            <a:pPr>
              <a:defRPr/>
            </a:pPr>
            <a:fld id="{475F2974-A565-48EB-BE06-0BED6BD5DC9C}" type="datetime1">
              <a:rPr lang="zh-CN" altLang="en-US"/>
              <a:t>2021/9/9</a:t>
            </a:fld>
            <a:endParaRPr lang="en-US" altLang="zh-CN" dirty="0"/>
          </a:p>
        </p:txBody>
      </p:sp>
      <p:sp>
        <p:nvSpPr>
          <p:cNvPr id="3" name="Rectangle 8"/>
          <p:cNvSpPr>
            <a:spLocks noGrp="1" noChangeArrowheads="1"/>
          </p:cNvSpPr>
          <p:nvPr>
            <p:ph type="sldNum" sz="quarter" idx="11"/>
          </p:nvPr>
        </p:nvSpPr>
        <p:spPr/>
        <p:txBody>
          <a:bodyPr/>
          <a:lstStyle>
            <a:lvl1pPr>
              <a:defRPr/>
            </a:lvl1pPr>
          </a:lstStyle>
          <a:p>
            <a:fld id="{8A43780D-5C61-47C7-84FD-DBDC025933FC}" type="slidenum">
              <a:rPr lang="en-US" altLang="zh-CN"/>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6"/>
          <p:cNvSpPr>
            <a:spLocks noGrp="1" noChangeArrowheads="1"/>
          </p:cNvSpPr>
          <p:nvPr>
            <p:ph type="dt" sz="half" idx="10"/>
          </p:nvPr>
        </p:nvSpPr>
        <p:spPr/>
        <p:txBody>
          <a:bodyPr/>
          <a:lstStyle>
            <a:lvl1pPr>
              <a:defRPr/>
            </a:lvl1pPr>
          </a:lstStyle>
          <a:p>
            <a:pPr>
              <a:defRPr/>
            </a:pPr>
            <a:fld id="{9B221B53-B291-46CE-877E-FAA38E6ADDA6}" type="datetime1">
              <a:rPr lang="zh-CN" altLang="en-US"/>
              <a:t>2021/9/9</a:t>
            </a:fld>
            <a:endParaRPr lang="en-US" altLang="zh-CN"/>
          </a:p>
        </p:txBody>
      </p:sp>
      <p:sp>
        <p:nvSpPr>
          <p:cNvPr id="6" name="Rectangle 8"/>
          <p:cNvSpPr>
            <a:spLocks noGrp="1" noChangeArrowheads="1"/>
          </p:cNvSpPr>
          <p:nvPr>
            <p:ph type="sldNum" sz="quarter" idx="12"/>
          </p:nvPr>
        </p:nvSpPr>
        <p:spPr/>
        <p:txBody>
          <a:bodyPr/>
          <a:lstStyle>
            <a:lvl1pPr>
              <a:defRPr/>
            </a:lvl1pPr>
          </a:lstStyle>
          <a:p>
            <a:fld id="{25BC82A5-DEC4-45F1-BF74-2438303C9B44}" type="slidenum">
              <a:rPr lang="en-US" altLang="zh-CN"/>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755651" y="1219200"/>
            <a:ext cx="5232400" cy="48006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1251" y="1219200"/>
            <a:ext cx="5232400" cy="48006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p:cNvSpPr>
            <a:spLocks noGrp="1" noChangeArrowheads="1"/>
          </p:cNvSpPr>
          <p:nvPr>
            <p:ph type="dt" sz="half" idx="10"/>
          </p:nvPr>
        </p:nvSpPr>
        <p:spPr/>
        <p:txBody>
          <a:bodyPr/>
          <a:lstStyle>
            <a:lvl1pPr>
              <a:defRPr/>
            </a:lvl1pPr>
          </a:lstStyle>
          <a:p>
            <a:pPr>
              <a:defRPr/>
            </a:pPr>
            <a:fld id="{9A989423-4571-428E-9D57-3E386FFA017D}" type="datetime1">
              <a:rPr lang="zh-CN" altLang="en-US"/>
              <a:t>2021/9/9</a:t>
            </a:fld>
            <a:endParaRPr lang="en-US" altLang="zh-CN"/>
          </a:p>
        </p:txBody>
      </p:sp>
      <p:sp>
        <p:nvSpPr>
          <p:cNvPr id="7" name="Rectangle 8"/>
          <p:cNvSpPr>
            <a:spLocks noGrp="1" noChangeArrowheads="1"/>
          </p:cNvSpPr>
          <p:nvPr>
            <p:ph type="sldNum" sz="quarter" idx="12"/>
          </p:nvPr>
        </p:nvSpPr>
        <p:spPr/>
        <p:txBody>
          <a:bodyPr/>
          <a:lstStyle>
            <a:lvl1pPr>
              <a:defRPr/>
            </a:lvl1pPr>
          </a:lstStyle>
          <a:p>
            <a:fld id="{F3A550D2-4B67-4914-BF83-63D9BCCFF0B9}" type="slidenum">
              <a:rPr lang="en-US" altLang="zh-CN"/>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p:cNvSpPr>
            <a:spLocks noGrp="1" noChangeArrowheads="1"/>
          </p:cNvSpPr>
          <p:nvPr>
            <p:ph type="dt" sz="half" idx="10"/>
          </p:nvPr>
        </p:nvSpPr>
        <p:spPr/>
        <p:txBody>
          <a:bodyPr/>
          <a:lstStyle>
            <a:lvl1pPr>
              <a:defRPr/>
            </a:lvl1pPr>
          </a:lstStyle>
          <a:p>
            <a:pPr>
              <a:defRPr/>
            </a:pPr>
            <a:fld id="{3E32E941-4A46-4A72-917D-2159BC3588D0}" type="datetime1">
              <a:rPr lang="zh-CN" altLang="en-US"/>
              <a:t>2021/9/9</a:t>
            </a:fld>
            <a:endParaRPr lang="en-US" altLang="zh-CN"/>
          </a:p>
        </p:txBody>
      </p:sp>
      <p:sp>
        <p:nvSpPr>
          <p:cNvPr id="9" name="Rectangle 8"/>
          <p:cNvSpPr>
            <a:spLocks noGrp="1" noChangeArrowheads="1"/>
          </p:cNvSpPr>
          <p:nvPr>
            <p:ph type="sldNum" sz="quarter" idx="12"/>
          </p:nvPr>
        </p:nvSpPr>
        <p:spPr/>
        <p:txBody>
          <a:bodyPr/>
          <a:lstStyle>
            <a:lvl1pPr>
              <a:defRPr/>
            </a:lvl1pPr>
          </a:lstStyle>
          <a:p>
            <a:fld id="{AE67DE06-A8FC-4A02-B0B1-3E39E2702511}" type="slidenum">
              <a:rPr lang="en-US" altLang="zh-CN"/>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Rectangle 6"/>
          <p:cNvSpPr>
            <a:spLocks noGrp="1" noChangeArrowheads="1"/>
          </p:cNvSpPr>
          <p:nvPr>
            <p:ph type="dt" sz="half" idx="10"/>
          </p:nvPr>
        </p:nvSpPr>
        <p:spPr/>
        <p:txBody>
          <a:bodyPr/>
          <a:lstStyle>
            <a:lvl1pPr>
              <a:defRPr/>
            </a:lvl1pPr>
          </a:lstStyle>
          <a:p>
            <a:pPr>
              <a:defRPr/>
            </a:pPr>
            <a:fld id="{BFEE6F7D-3919-4651-8CA4-7B751C71BA14}" type="datetime1">
              <a:rPr lang="zh-CN" altLang="en-US"/>
              <a:t>2021/9/9</a:t>
            </a:fld>
            <a:endParaRPr lang="en-US" altLang="zh-CN"/>
          </a:p>
        </p:txBody>
      </p:sp>
      <p:sp>
        <p:nvSpPr>
          <p:cNvPr id="5" name="Rectangle 8"/>
          <p:cNvSpPr>
            <a:spLocks noGrp="1" noChangeArrowheads="1"/>
          </p:cNvSpPr>
          <p:nvPr>
            <p:ph type="sldNum" sz="quarter" idx="12"/>
          </p:nvPr>
        </p:nvSpPr>
        <p:spPr/>
        <p:txBody>
          <a:bodyPr/>
          <a:lstStyle>
            <a:lvl1pPr>
              <a:defRPr/>
            </a:lvl1pPr>
          </a:lstStyle>
          <a:p>
            <a:fld id="{E9737B81-CC8F-4512-9E0D-D70CBE9F7B1F}" type="slidenum">
              <a:rPr lang="en-US" altLang="zh-CN"/>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p:txBody>
          <a:bodyPr/>
          <a:lstStyle>
            <a:lvl1pPr>
              <a:defRPr/>
            </a:lvl1pPr>
          </a:lstStyle>
          <a:p>
            <a:pPr>
              <a:defRPr/>
            </a:pPr>
            <a:fld id="{D1D84859-B760-4F0E-8732-51E216755E22}" type="datetime1">
              <a:rPr lang="zh-CN" altLang="en-US"/>
              <a:t>2021/9/9</a:t>
            </a:fld>
            <a:endParaRPr lang="en-US" altLang="zh-CN"/>
          </a:p>
        </p:txBody>
      </p:sp>
      <p:sp>
        <p:nvSpPr>
          <p:cNvPr id="4" name="Rectangle 8"/>
          <p:cNvSpPr>
            <a:spLocks noGrp="1" noChangeArrowheads="1"/>
          </p:cNvSpPr>
          <p:nvPr>
            <p:ph type="sldNum" sz="quarter" idx="12"/>
          </p:nvPr>
        </p:nvSpPr>
        <p:spPr/>
        <p:txBody>
          <a:bodyPr/>
          <a:lstStyle>
            <a:lvl1pPr>
              <a:defRPr/>
            </a:lvl1pPr>
          </a:lstStyle>
          <a:p>
            <a:fld id="{AE7C6688-C16E-448C-921C-67D4AB6EFAE9}" type="slidenum">
              <a:rPr lang="en-US" altLang="zh-CN"/>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a:prstGeom prst="rect">
            <a:avLst/>
          </a:prstGeo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p:txBody>
          <a:bodyPr/>
          <a:lstStyle>
            <a:lvl1pPr>
              <a:defRPr/>
            </a:lvl1pPr>
          </a:lstStyle>
          <a:p>
            <a:pPr>
              <a:defRPr/>
            </a:pPr>
            <a:fld id="{B4978F59-7BED-4A97-80A4-85D24B87C6E9}" type="datetime1">
              <a:rPr lang="zh-CN" altLang="en-US"/>
              <a:t>2021/9/9</a:t>
            </a:fld>
            <a:endParaRPr lang="en-US" altLang="zh-CN"/>
          </a:p>
        </p:txBody>
      </p:sp>
      <p:sp>
        <p:nvSpPr>
          <p:cNvPr id="7" name="Rectangle 8"/>
          <p:cNvSpPr>
            <a:spLocks noGrp="1" noChangeArrowheads="1"/>
          </p:cNvSpPr>
          <p:nvPr>
            <p:ph type="sldNum" sz="quarter" idx="12"/>
          </p:nvPr>
        </p:nvSpPr>
        <p:spPr/>
        <p:txBody>
          <a:bodyPr/>
          <a:lstStyle>
            <a:lvl1pPr>
              <a:defRPr/>
            </a:lvl1pPr>
          </a:lstStyle>
          <a:p>
            <a:fld id="{50A26652-EACA-4A1A-99D9-0DEB85CE75BF}" type="slidenum">
              <a:rPr lang="en-US" altLang="zh-CN"/>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a:prstGeom prst="rect">
            <a:avLst/>
          </a:prstGeo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p:txBody>
          <a:bodyPr/>
          <a:lstStyle>
            <a:lvl1pPr>
              <a:defRPr/>
            </a:lvl1pPr>
          </a:lstStyle>
          <a:p>
            <a:pPr>
              <a:defRPr/>
            </a:pPr>
            <a:fld id="{AD512F44-2064-45D4-8A26-9A2D7B999F44}" type="datetime1">
              <a:rPr lang="zh-CN" altLang="en-US"/>
              <a:t>2021/9/9</a:t>
            </a:fld>
            <a:endParaRPr lang="en-US" altLang="zh-CN"/>
          </a:p>
        </p:txBody>
      </p:sp>
      <p:sp>
        <p:nvSpPr>
          <p:cNvPr id="7" name="Rectangle 8"/>
          <p:cNvSpPr>
            <a:spLocks noGrp="1" noChangeArrowheads="1"/>
          </p:cNvSpPr>
          <p:nvPr>
            <p:ph type="sldNum" sz="quarter" idx="12"/>
          </p:nvPr>
        </p:nvSpPr>
        <p:spPr/>
        <p:txBody>
          <a:bodyPr/>
          <a:lstStyle>
            <a:lvl1pPr>
              <a:defRPr/>
            </a:lvl1pPr>
          </a:lstStyle>
          <a:p>
            <a:fld id="{62457EE5-2A63-491A-894B-D540F7D9596C}" type="slidenum">
              <a:rPr lang="en-US" altLang="zh-CN"/>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矩形 15"/>
          <p:cNvSpPr/>
          <p:nvPr userDrawn="1"/>
        </p:nvSpPr>
        <p:spPr bwMode="auto">
          <a:xfrm>
            <a:off x="-14817" y="6530975"/>
            <a:ext cx="12206817" cy="249238"/>
          </a:xfrm>
          <a:prstGeom prst="rect">
            <a:avLst/>
          </a:prstGeom>
          <a:solidFill>
            <a:srgbClr val="CC3300"/>
          </a:solidFill>
          <a:ln w="9525" cap="flat" cmpd="sng" algn="ctr">
            <a:solidFill>
              <a:srgbClr val="FF9900"/>
            </a:solidFill>
            <a:prstDash val="solid"/>
            <a:round/>
            <a:headEnd type="none" w="med" len="med"/>
            <a:tailEnd type="triangle" w="med" len="med"/>
          </a:ln>
          <a:effectLst/>
        </p:spPr>
        <p:txBody>
          <a:bodyPr/>
          <a:lstStyle/>
          <a:p>
            <a:pPr>
              <a:defRPr/>
            </a:pPr>
            <a:endParaRPr lang="zh-CN" altLang="en-US" sz="1800" dirty="0"/>
          </a:p>
        </p:txBody>
      </p:sp>
      <p:sp>
        <p:nvSpPr>
          <p:cNvPr id="7172" name="AutoShape 4"/>
          <p:cNvSpPr>
            <a:spLocks noChangeArrowheads="1"/>
          </p:cNvSpPr>
          <p:nvPr/>
        </p:nvSpPr>
        <p:spPr bwMode="auto">
          <a:xfrm>
            <a:off x="431800" y="914401"/>
            <a:ext cx="11760200" cy="66675"/>
          </a:xfrm>
          <a:custGeom>
            <a:avLst/>
            <a:gdLst>
              <a:gd name="G0" fmla="+- 585 0 0"/>
            </a:gdLst>
            <a:ahLst/>
            <a:cxnLst>
              <a:cxn ang="0">
                <a:pos x="0" y="0"/>
              </a:cxn>
              <a:cxn ang="0">
                <a:pos x="585" y="0"/>
              </a:cxn>
              <a:cxn ang="0">
                <a:pos x="585" y="1000"/>
              </a:cxn>
              <a:cxn ang="0">
                <a:pos x="0" y="1000"/>
              </a:cxn>
              <a:cxn ang="0">
                <a:pos x="0" y="0"/>
              </a:cxn>
              <a:cxn ang="0">
                <a:pos x="1000" y="0"/>
              </a:cxn>
            </a:cxnLst>
            <a:rect l="0" t="0" r="r" b="b"/>
            <a:pathLst>
              <a:path w="1000" h="1000" stroke="0">
                <a:moveTo>
                  <a:pt x="0" y="0"/>
                </a:moveTo>
                <a:lnTo>
                  <a:pt x="585" y="0"/>
                </a:lnTo>
                <a:lnTo>
                  <a:pt x="585" y="1000"/>
                </a:lnTo>
                <a:lnTo>
                  <a:pt x="0" y="1000"/>
                </a:lnTo>
                <a:close/>
              </a:path>
              <a:path w="1000" h="1000">
                <a:moveTo>
                  <a:pt x="0" y="0"/>
                </a:moveTo>
                <a:lnTo>
                  <a:pt x="1000" y="0"/>
                </a:lnTo>
              </a:path>
            </a:pathLst>
          </a:custGeom>
          <a:solidFill>
            <a:srgbClr val="CC3300"/>
          </a:solidFill>
          <a:ln w="9525">
            <a:solidFill>
              <a:srgbClr val="CC6600"/>
            </a:solidFill>
            <a:round/>
          </a:ln>
        </p:spPr>
        <p:txBody>
          <a:bodyPr/>
          <a:lstStyle/>
          <a:p>
            <a:pPr algn="l">
              <a:defRPr/>
            </a:pPr>
            <a:endParaRPr lang="zh-CN" altLang="zh-CN" sz="2400" b="0">
              <a:solidFill>
                <a:schemeClr val="tx1"/>
              </a:solidFill>
              <a:ea typeface="宋体" panose="02010600030101010101" pitchFamily="2" charset="-122"/>
            </a:endParaRPr>
          </a:p>
        </p:txBody>
      </p:sp>
      <p:sp>
        <p:nvSpPr>
          <p:cNvPr id="7174" name="Rectangle 6"/>
          <p:cNvSpPr>
            <a:spLocks noGrp="1" noChangeArrowheads="1"/>
          </p:cNvSpPr>
          <p:nvPr>
            <p:ph type="dt" sz="half" idx="2"/>
          </p:nvPr>
        </p:nvSpPr>
        <p:spPr bwMode="auto">
          <a:xfrm>
            <a:off x="584200" y="6553201"/>
            <a:ext cx="2641600" cy="238125"/>
          </a:xfrm>
          <a:prstGeom prst="rect">
            <a:avLst/>
          </a:prstGeom>
          <a:noFill/>
          <a:ln w="9525">
            <a:noFill/>
            <a:miter lim="800000"/>
          </a:ln>
          <a:effectLst/>
        </p:spPr>
        <p:txBody>
          <a:bodyPr vert="horz" wrap="square" lIns="0" tIns="0" rIns="0" bIns="0" numCol="1" anchor="t" anchorCtr="0" compatLnSpc="1"/>
          <a:lstStyle>
            <a:lvl1pPr algn="l">
              <a:defRPr sz="1200" b="0">
                <a:solidFill>
                  <a:schemeClr val="bg1"/>
                </a:solidFill>
                <a:ea typeface="+mn-ea"/>
              </a:defRPr>
            </a:lvl1pPr>
          </a:lstStyle>
          <a:p>
            <a:pPr>
              <a:defRPr/>
            </a:pPr>
            <a:fld id="{EEBE79F2-9FE6-4B99-A8D9-05ADE8088E5F}" type="datetime1">
              <a:rPr lang="zh-CN" altLang="en-US"/>
              <a:t>2021/9/9</a:t>
            </a:fld>
            <a:endParaRPr lang="en-US" altLang="zh-CN" dirty="0"/>
          </a:p>
        </p:txBody>
      </p:sp>
      <p:sp>
        <p:nvSpPr>
          <p:cNvPr id="7176" name="Rectangle 8"/>
          <p:cNvSpPr>
            <a:spLocks noGrp="1" noChangeArrowheads="1"/>
          </p:cNvSpPr>
          <p:nvPr>
            <p:ph type="sldNum" sz="quarter" idx="4"/>
          </p:nvPr>
        </p:nvSpPr>
        <p:spPr bwMode="auto">
          <a:xfrm>
            <a:off x="9179984" y="6553200"/>
            <a:ext cx="2641600" cy="228600"/>
          </a:xfrm>
          <a:prstGeom prst="rect">
            <a:avLst/>
          </a:prstGeom>
          <a:noFill/>
          <a:ln w="9525">
            <a:noFill/>
            <a:miter lim="800000"/>
          </a:ln>
          <a:effectLst/>
        </p:spPr>
        <p:txBody>
          <a:bodyPr vert="horz" wrap="square" lIns="0" tIns="0" rIns="0" bIns="0" numCol="1" anchor="t" anchorCtr="0" compatLnSpc="1"/>
          <a:lstStyle>
            <a:lvl1pPr algn="r">
              <a:defRPr sz="1200" b="0">
                <a:solidFill>
                  <a:schemeClr val="bg1"/>
                </a:solidFill>
                <a:ea typeface="宋体" panose="02010600030101010101" pitchFamily="2" charset="-122"/>
              </a:defRPr>
            </a:lvl1pPr>
          </a:lstStyle>
          <a:p>
            <a:fld id="{9F5261D9-34D4-4683-874B-4B49ADB77494}" type="slidenum">
              <a:rPr lang="en-US" altLang="zh-CN"/>
              <a:t>‹#›</a:t>
            </a:fld>
            <a:endParaRPr lang="en-US" altLang="zh-CN"/>
          </a:p>
        </p:txBody>
      </p:sp>
      <p:sp>
        <p:nvSpPr>
          <p:cNvPr id="17" name="TextBox 16"/>
          <p:cNvSpPr txBox="1"/>
          <p:nvPr userDrawn="1"/>
        </p:nvSpPr>
        <p:spPr>
          <a:xfrm>
            <a:off x="2893484" y="6530975"/>
            <a:ext cx="6286500" cy="306705"/>
          </a:xfrm>
          <a:prstGeom prst="rect">
            <a:avLst/>
          </a:prstGeom>
          <a:noFill/>
        </p:spPr>
        <p:txBody>
          <a:bodyPr>
            <a:spAutoFit/>
          </a:bodyPr>
          <a:lstStyle/>
          <a:p>
            <a:pPr algn="ctr">
              <a:defRPr/>
            </a:pPr>
            <a:r>
              <a:rPr lang="zh-CN" altLang="en-US" sz="1400" dirty="0">
                <a:solidFill>
                  <a:schemeClr val="bg1"/>
                </a:solidFill>
              </a:rPr>
              <a:t>机器学习</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Lst>
  <p:hf hdr="0"/>
  <p:txStyles>
    <p:title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p:titleStyle>
    <p:body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image" Target="../media/image14.emf"/><Relationship Id="rId7" Type="http://schemas.openxmlformats.org/officeDocument/2006/relationships/image" Target="../media/image18.emf"/><Relationship Id="rId12" Type="http://schemas.openxmlformats.org/officeDocument/2006/relationships/image" Target="../media/image23.emf"/><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emf"/><Relationship Id="rId11" Type="http://schemas.openxmlformats.org/officeDocument/2006/relationships/image" Target="../media/image22.emf"/><Relationship Id="rId5" Type="http://schemas.openxmlformats.org/officeDocument/2006/relationships/image" Target="../media/image16.emf"/><Relationship Id="rId10" Type="http://schemas.openxmlformats.org/officeDocument/2006/relationships/image" Target="../media/image21.emf"/><Relationship Id="rId4" Type="http://schemas.openxmlformats.org/officeDocument/2006/relationships/image" Target="../media/image15.emf"/><Relationship Id="rId9" Type="http://schemas.openxmlformats.org/officeDocument/2006/relationships/image" Target="../media/image20.emf"/></Relationships>
</file>

<file path=ppt/slides/_rels/slide11.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image" Target="../media/image25.emf"/><Relationship Id="rId7" Type="http://schemas.openxmlformats.org/officeDocument/2006/relationships/image" Target="../media/image29.emf"/><Relationship Id="rId2" Type="http://schemas.openxmlformats.org/officeDocument/2006/relationships/image" Target="../media/image24.emf"/><Relationship Id="rId1" Type="http://schemas.openxmlformats.org/officeDocument/2006/relationships/slideLayout" Target="../slideLayouts/slideLayout2.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 Id="rId9" Type="http://schemas.openxmlformats.org/officeDocument/2006/relationships/image" Target="../media/image31.emf"/></Relationships>
</file>

<file path=ppt/slides/_rels/slide12.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image" Target="../media/image42.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1.emf"/><Relationship Id="rId2" Type="http://schemas.openxmlformats.org/officeDocument/2006/relationships/image" Target="../media/image32.emf"/><Relationship Id="rId1" Type="http://schemas.openxmlformats.org/officeDocument/2006/relationships/slideLayout" Target="../slideLayouts/slideLayout2.xml"/><Relationship Id="rId6" Type="http://schemas.openxmlformats.org/officeDocument/2006/relationships/image" Target="../media/image36.emf"/><Relationship Id="rId11" Type="http://schemas.openxmlformats.org/officeDocument/2006/relationships/image" Target="../media/image40.emf"/><Relationship Id="rId5" Type="http://schemas.openxmlformats.org/officeDocument/2006/relationships/image" Target="../media/image35.emf"/><Relationship Id="rId10" Type="http://schemas.openxmlformats.org/officeDocument/2006/relationships/image" Target="../media/image39.emf"/><Relationship Id="rId4" Type="http://schemas.openxmlformats.org/officeDocument/2006/relationships/image" Target="../media/image34.emf"/><Relationship Id="rId9" Type="http://schemas.openxmlformats.org/officeDocument/2006/relationships/image" Target="../media/image38.emf"/></Relationships>
</file>

<file path=ppt/slides/_rels/slide1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50.emf"/><Relationship Id="rId13" Type="http://schemas.openxmlformats.org/officeDocument/2006/relationships/image" Target="../media/image55.emf"/><Relationship Id="rId3" Type="http://schemas.openxmlformats.org/officeDocument/2006/relationships/image" Target="../media/image45.emf"/><Relationship Id="rId7" Type="http://schemas.openxmlformats.org/officeDocument/2006/relationships/image" Target="../media/image49.emf"/><Relationship Id="rId12" Type="http://schemas.openxmlformats.org/officeDocument/2006/relationships/image" Target="../media/image54.emf"/><Relationship Id="rId2" Type="http://schemas.openxmlformats.org/officeDocument/2006/relationships/image" Target="../media/image44.emf"/><Relationship Id="rId1" Type="http://schemas.openxmlformats.org/officeDocument/2006/relationships/slideLayout" Target="../slideLayouts/slideLayout2.xml"/><Relationship Id="rId6" Type="http://schemas.openxmlformats.org/officeDocument/2006/relationships/image" Target="../media/image48.emf"/><Relationship Id="rId11" Type="http://schemas.openxmlformats.org/officeDocument/2006/relationships/image" Target="../media/image53.emf"/><Relationship Id="rId5" Type="http://schemas.openxmlformats.org/officeDocument/2006/relationships/image" Target="../media/image47.emf"/><Relationship Id="rId10" Type="http://schemas.openxmlformats.org/officeDocument/2006/relationships/image" Target="../media/image52.emf"/><Relationship Id="rId4" Type="http://schemas.openxmlformats.org/officeDocument/2006/relationships/image" Target="../media/image46.emf"/><Relationship Id="rId9" Type="http://schemas.openxmlformats.org/officeDocument/2006/relationships/image" Target="../media/image5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62.emf"/><Relationship Id="rId3" Type="http://schemas.openxmlformats.org/officeDocument/2006/relationships/image" Target="../media/image57.emf"/><Relationship Id="rId7" Type="http://schemas.openxmlformats.org/officeDocument/2006/relationships/image" Target="../media/image61.emf"/><Relationship Id="rId12" Type="http://schemas.openxmlformats.org/officeDocument/2006/relationships/image" Target="../media/image65.emf"/><Relationship Id="rId2" Type="http://schemas.openxmlformats.org/officeDocument/2006/relationships/image" Target="../media/image56.emf"/><Relationship Id="rId1" Type="http://schemas.openxmlformats.org/officeDocument/2006/relationships/slideLayout" Target="../slideLayouts/slideLayout2.xml"/><Relationship Id="rId6" Type="http://schemas.openxmlformats.org/officeDocument/2006/relationships/image" Target="../media/image60.emf"/><Relationship Id="rId11" Type="http://schemas.openxmlformats.org/officeDocument/2006/relationships/image" Target="../media/image64.emf"/><Relationship Id="rId5" Type="http://schemas.openxmlformats.org/officeDocument/2006/relationships/image" Target="../media/image59.emf"/><Relationship Id="rId10" Type="http://schemas.openxmlformats.org/officeDocument/2006/relationships/image" Target="../media/image63.emf"/><Relationship Id="rId4" Type="http://schemas.openxmlformats.org/officeDocument/2006/relationships/image" Target="../media/image58.emf"/><Relationship Id="rId9" Type="http://schemas.openxmlformats.org/officeDocument/2006/relationships/image" Target="../media/image51.emf"/></Relationships>
</file>

<file path=ppt/slides/_rels/slide17.xml.rels><?xml version="1.0" encoding="UTF-8" standalone="yes"?>
<Relationships xmlns="http://schemas.openxmlformats.org/package/2006/relationships"><Relationship Id="rId3" Type="http://schemas.openxmlformats.org/officeDocument/2006/relationships/image" Target="../media/image67.emf"/><Relationship Id="rId7" Type="http://schemas.openxmlformats.org/officeDocument/2006/relationships/image" Target="../media/image71.emf"/><Relationship Id="rId2" Type="http://schemas.openxmlformats.org/officeDocument/2006/relationships/image" Target="../media/image66.emf"/><Relationship Id="rId1" Type="http://schemas.openxmlformats.org/officeDocument/2006/relationships/slideLayout" Target="../slideLayouts/slideLayout2.xml"/><Relationship Id="rId6" Type="http://schemas.openxmlformats.org/officeDocument/2006/relationships/image" Target="../media/image70.emf"/><Relationship Id="rId5" Type="http://schemas.openxmlformats.org/officeDocument/2006/relationships/image" Target="../media/image69.emf"/><Relationship Id="rId4" Type="http://schemas.openxmlformats.org/officeDocument/2006/relationships/image" Target="../media/image68.emf"/></Relationships>
</file>

<file path=ppt/slides/_rels/slide18.xml.rels><?xml version="1.0" encoding="UTF-8" standalone="yes"?>
<Relationships xmlns="http://schemas.openxmlformats.org/package/2006/relationships"><Relationship Id="rId3" Type="http://schemas.openxmlformats.org/officeDocument/2006/relationships/image" Target="../media/image73.emf"/><Relationship Id="rId7" Type="http://schemas.openxmlformats.org/officeDocument/2006/relationships/image" Target="../media/image76.emf"/><Relationship Id="rId2" Type="http://schemas.openxmlformats.org/officeDocument/2006/relationships/image" Target="../media/image72.emf"/><Relationship Id="rId1" Type="http://schemas.openxmlformats.org/officeDocument/2006/relationships/slideLayout" Target="../slideLayouts/slideLayout2.xml"/><Relationship Id="rId6" Type="http://schemas.openxmlformats.org/officeDocument/2006/relationships/image" Target="../media/image71.emf"/><Relationship Id="rId5" Type="http://schemas.openxmlformats.org/officeDocument/2006/relationships/image" Target="../media/image75.emf"/><Relationship Id="rId4" Type="http://schemas.openxmlformats.org/officeDocument/2006/relationships/image" Target="../media/image74.emf"/></Relationships>
</file>

<file path=ppt/slides/_rels/slide19.xml.rels><?xml version="1.0" encoding="UTF-8" standalone="yes"?>
<Relationships xmlns="http://schemas.openxmlformats.org/package/2006/relationships"><Relationship Id="rId8" Type="http://schemas.openxmlformats.org/officeDocument/2006/relationships/image" Target="../media/image81.emf"/><Relationship Id="rId3" Type="http://schemas.openxmlformats.org/officeDocument/2006/relationships/image" Target="../media/image71.emf"/><Relationship Id="rId7" Type="http://schemas.openxmlformats.org/officeDocument/2006/relationships/image" Target="../media/image80.emf"/><Relationship Id="rId2" Type="http://schemas.openxmlformats.org/officeDocument/2006/relationships/image" Target="../media/image75.emf"/><Relationship Id="rId1" Type="http://schemas.openxmlformats.org/officeDocument/2006/relationships/slideLayout" Target="../slideLayouts/slideLayout2.xml"/><Relationship Id="rId6" Type="http://schemas.openxmlformats.org/officeDocument/2006/relationships/image" Target="../media/image79.emf"/><Relationship Id="rId5" Type="http://schemas.openxmlformats.org/officeDocument/2006/relationships/image" Target="../media/image78.emf"/><Relationship Id="rId4" Type="http://schemas.openxmlformats.org/officeDocument/2006/relationships/image" Target="../media/image7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image" Target="../media/image83.emf"/><Relationship Id="rId1" Type="http://schemas.openxmlformats.org/officeDocument/2006/relationships/slideLayout" Target="../slideLayouts/slideLayout2.xml"/><Relationship Id="rId4" Type="http://schemas.openxmlformats.org/officeDocument/2006/relationships/image" Target="../media/image85.emf"/></Relationships>
</file>

<file path=ppt/slides/_rels/slide22.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8.emf"/><Relationship Id="rId7" Type="http://schemas.openxmlformats.org/officeDocument/2006/relationships/image" Target="../media/image92.emf"/><Relationship Id="rId2" Type="http://schemas.openxmlformats.org/officeDocument/2006/relationships/image" Target="../media/image87.emf"/><Relationship Id="rId1" Type="http://schemas.openxmlformats.org/officeDocument/2006/relationships/slideLayout" Target="../slideLayouts/slideLayout2.xml"/><Relationship Id="rId6" Type="http://schemas.openxmlformats.org/officeDocument/2006/relationships/image" Target="../media/image91.emf"/><Relationship Id="rId5" Type="http://schemas.openxmlformats.org/officeDocument/2006/relationships/image" Target="../media/image90.emf"/><Relationship Id="rId4" Type="http://schemas.openxmlformats.org/officeDocument/2006/relationships/image" Target="../media/image89.emf"/></Relationships>
</file>

<file path=ppt/slides/_rels/slide24.xml.rels><?xml version="1.0" encoding="UTF-8" standalone="yes"?>
<Relationships xmlns="http://schemas.openxmlformats.org/package/2006/relationships"><Relationship Id="rId8" Type="http://schemas.openxmlformats.org/officeDocument/2006/relationships/image" Target="../media/image99.emf"/><Relationship Id="rId3" Type="http://schemas.openxmlformats.org/officeDocument/2006/relationships/image" Target="../media/image94.emf"/><Relationship Id="rId7" Type="http://schemas.openxmlformats.org/officeDocument/2006/relationships/image" Target="../media/image98.emf"/><Relationship Id="rId2" Type="http://schemas.openxmlformats.org/officeDocument/2006/relationships/image" Target="../media/image93.emf"/><Relationship Id="rId1" Type="http://schemas.openxmlformats.org/officeDocument/2006/relationships/slideLayout" Target="../slideLayouts/slideLayout2.xml"/><Relationship Id="rId6" Type="http://schemas.openxmlformats.org/officeDocument/2006/relationships/image" Target="../media/image97.emf"/><Relationship Id="rId5" Type="http://schemas.openxmlformats.org/officeDocument/2006/relationships/image" Target="../media/image96.emf"/><Relationship Id="rId4" Type="http://schemas.openxmlformats.org/officeDocument/2006/relationships/image" Target="../media/image95.emf"/></Relationships>
</file>

<file path=ppt/slides/_rels/slide25.xml.rels><?xml version="1.0" encoding="UTF-8" standalone="yes"?>
<Relationships xmlns="http://schemas.openxmlformats.org/package/2006/relationships"><Relationship Id="rId8" Type="http://schemas.openxmlformats.org/officeDocument/2006/relationships/image" Target="../media/image105.emf"/><Relationship Id="rId3" Type="http://schemas.openxmlformats.org/officeDocument/2006/relationships/image" Target="../media/image100.emf"/><Relationship Id="rId7" Type="http://schemas.openxmlformats.org/officeDocument/2006/relationships/image" Target="../media/image104.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03.emf"/><Relationship Id="rId11" Type="http://schemas.openxmlformats.org/officeDocument/2006/relationships/image" Target="../media/image108.emf"/><Relationship Id="rId5" Type="http://schemas.openxmlformats.org/officeDocument/2006/relationships/image" Target="../media/image102.emf"/><Relationship Id="rId10" Type="http://schemas.openxmlformats.org/officeDocument/2006/relationships/image" Target="../media/image107.emf"/><Relationship Id="rId4" Type="http://schemas.openxmlformats.org/officeDocument/2006/relationships/image" Target="../media/image101.emf"/><Relationship Id="rId9" Type="http://schemas.openxmlformats.org/officeDocument/2006/relationships/image" Target="../media/image106.emf"/></Relationships>
</file>

<file path=ppt/slides/_rels/slide26.xml.rels><?xml version="1.0" encoding="UTF-8" standalone="yes"?>
<Relationships xmlns="http://schemas.openxmlformats.org/package/2006/relationships"><Relationship Id="rId3" Type="http://schemas.openxmlformats.org/officeDocument/2006/relationships/image" Target="../media/image110.emf"/><Relationship Id="rId2" Type="http://schemas.openxmlformats.org/officeDocument/2006/relationships/image" Target="../media/image109.emf"/><Relationship Id="rId1" Type="http://schemas.openxmlformats.org/officeDocument/2006/relationships/slideLayout" Target="../slideLayouts/slideLayout2.xml"/><Relationship Id="rId6" Type="http://schemas.openxmlformats.org/officeDocument/2006/relationships/image" Target="../media/image113.emf"/><Relationship Id="rId5" Type="http://schemas.openxmlformats.org/officeDocument/2006/relationships/image" Target="../media/image112.emf"/><Relationship Id="rId4" Type="http://schemas.openxmlformats.org/officeDocument/2006/relationships/image" Target="../media/image11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8.emf"/><Relationship Id="rId2" Type="http://schemas.openxmlformats.org/officeDocument/2006/relationships/image" Target="../media/image117.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image" Target="../media/image125.emf"/><Relationship Id="rId3" Type="http://schemas.openxmlformats.org/officeDocument/2006/relationships/image" Target="../media/image120.emf"/><Relationship Id="rId7" Type="http://schemas.openxmlformats.org/officeDocument/2006/relationships/image" Target="../media/image124.emf"/><Relationship Id="rId2" Type="http://schemas.openxmlformats.org/officeDocument/2006/relationships/image" Target="../media/image119.emf"/><Relationship Id="rId1" Type="http://schemas.openxmlformats.org/officeDocument/2006/relationships/slideLayout" Target="../slideLayouts/slideLayout2.xml"/><Relationship Id="rId6" Type="http://schemas.openxmlformats.org/officeDocument/2006/relationships/image" Target="../media/image123.emf"/><Relationship Id="rId5" Type="http://schemas.openxmlformats.org/officeDocument/2006/relationships/image" Target="../media/image122.emf"/><Relationship Id="rId10" Type="http://schemas.openxmlformats.org/officeDocument/2006/relationships/image" Target="../media/image127.emf"/><Relationship Id="rId4" Type="http://schemas.openxmlformats.org/officeDocument/2006/relationships/image" Target="../media/image121.emf"/><Relationship Id="rId9" Type="http://schemas.openxmlformats.org/officeDocument/2006/relationships/image" Target="../media/image126.emf"/></Relationships>
</file>

<file path=ppt/slides/_rels/slide33.xml.rels><?xml version="1.0" encoding="UTF-8" standalone="yes"?>
<Relationships xmlns="http://schemas.openxmlformats.org/package/2006/relationships"><Relationship Id="rId8" Type="http://schemas.openxmlformats.org/officeDocument/2006/relationships/image" Target="../media/image132.emf"/><Relationship Id="rId3" Type="http://schemas.openxmlformats.org/officeDocument/2006/relationships/image" Target="../media/image119.emf"/><Relationship Id="rId7" Type="http://schemas.openxmlformats.org/officeDocument/2006/relationships/image" Target="../media/image131.emf"/><Relationship Id="rId2" Type="http://schemas.openxmlformats.org/officeDocument/2006/relationships/image" Target="../media/image121.emf"/><Relationship Id="rId1" Type="http://schemas.openxmlformats.org/officeDocument/2006/relationships/slideLayout" Target="../slideLayouts/slideLayout2.xml"/><Relationship Id="rId6" Type="http://schemas.openxmlformats.org/officeDocument/2006/relationships/image" Target="../media/image130.emf"/><Relationship Id="rId5" Type="http://schemas.openxmlformats.org/officeDocument/2006/relationships/image" Target="../media/image129.emf"/><Relationship Id="rId4" Type="http://schemas.openxmlformats.org/officeDocument/2006/relationships/image" Target="../media/image128.emf"/></Relationships>
</file>

<file path=ppt/slides/_rels/slide34.xml.rels><?xml version="1.0" encoding="UTF-8" standalone="yes"?>
<Relationships xmlns="http://schemas.openxmlformats.org/package/2006/relationships"><Relationship Id="rId2" Type="http://schemas.openxmlformats.org/officeDocument/2006/relationships/image" Target="../media/image13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image" Target="../media/image140.emf"/><Relationship Id="rId13" Type="http://schemas.openxmlformats.org/officeDocument/2006/relationships/image" Target="../media/image145.emf"/><Relationship Id="rId3" Type="http://schemas.openxmlformats.org/officeDocument/2006/relationships/image" Target="../media/image135.emf"/><Relationship Id="rId7" Type="http://schemas.openxmlformats.org/officeDocument/2006/relationships/image" Target="../media/image139.emf"/><Relationship Id="rId12" Type="http://schemas.openxmlformats.org/officeDocument/2006/relationships/image" Target="../media/image144.emf"/><Relationship Id="rId2" Type="http://schemas.openxmlformats.org/officeDocument/2006/relationships/image" Target="../media/image134.emf"/><Relationship Id="rId1" Type="http://schemas.openxmlformats.org/officeDocument/2006/relationships/slideLayout" Target="../slideLayouts/slideLayout2.xml"/><Relationship Id="rId6" Type="http://schemas.openxmlformats.org/officeDocument/2006/relationships/image" Target="../media/image138.emf"/><Relationship Id="rId11" Type="http://schemas.openxmlformats.org/officeDocument/2006/relationships/image" Target="../media/image143.emf"/><Relationship Id="rId5" Type="http://schemas.openxmlformats.org/officeDocument/2006/relationships/image" Target="../media/image137.emf"/><Relationship Id="rId10" Type="http://schemas.openxmlformats.org/officeDocument/2006/relationships/image" Target="../media/image142.emf"/><Relationship Id="rId4" Type="http://schemas.openxmlformats.org/officeDocument/2006/relationships/image" Target="../media/image136.emf"/><Relationship Id="rId9" Type="http://schemas.openxmlformats.org/officeDocument/2006/relationships/image" Target="../media/image141.emf"/></Relationships>
</file>

<file path=ppt/slides/_rels/slide37.xml.rels><?xml version="1.0" encoding="UTF-8" standalone="yes"?>
<Relationships xmlns="http://schemas.openxmlformats.org/package/2006/relationships"><Relationship Id="rId3" Type="http://schemas.openxmlformats.org/officeDocument/2006/relationships/image" Target="../media/image147.emf"/><Relationship Id="rId2" Type="http://schemas.openxmlformats.org/officeDocument/2006/relationships/image" Target="../media/image146.emf"/><Relationship Id="rId1" Type="http://schemas.openxmlformats.org/officeDocument/2006/relationships/slideLayout" Target="../slideLayouts/slideLayout2.xml"/><Relationship Id="rId6" Type="http://schemas.openxmlformats.org/officeDocument/2006/relationships/image" Target="../media/image150.emf"/><Relationship Id="rId5" Type="http://schemas.openxmlformats.org/officeDocument/2006/relationships/image" Target="../media/image149.emf"/><Relationship Id="rId4" Type="http://schemas.openxmlformats.org/officeDocument/2006/relationships/image" Target="../media/image148.emf"/></Relationships>
</file>

<file path=ppt/slides/_rels/slide38.xml.rels><?xml version="1.0" encoding="UTF-8" standalone="yes"?>
<Relationships xmlns="http://schemas.openxmlformats.org/package/2006/relationships"><Relationship Id="rId8" Type="http://schemas.openxmlformats.org/officeDocument/2006/relationships/image" Target="../media/image157.emf"/><Relationship Id="rId3" Type="http://schemas.openxmlformats.org/officeDocument/2006/relationships/image" Target="../media/image152.emf"/><Relationship Id="rId7" Type="http://schemas.openxmlformats.org/officeDocument/2006/relationships/image" Target="../media/image156.emf"/><Relationship Id="rId2" Type="http://schemas.openxmlformats.org/officeDocument/2006/relationships/image" Target="../media/image151.emf"/><Relationship Id="rId1" Type="http://schemas.openxmlformats.org/officeDocument/2006/relationships/slideLayout" Target="../slideLayouts/slideLayout2.xml"/><Relationship Id="rId6" Type="http://schemas.openxmlformats.org/officeDocument/2006/relationships/image" Target="../media/image155.emf"/><Relationship Id="rId5" Type="http://schemas.openxmlformats.org/officeDocument/2006/relationships/image" Target="../media/image154.emf"/><Relationship Id="rId4" Type="http://schemas.openxmlformats.org/officeDocument/2006/relationships/image" Target="../media/image153.emf"/><Relationship Id="rId9" Type="http://schemas.openxmlformats.org/officeDocument/2006/relationships/image" Target="../media/image158.emf"/></Relationships>
</file>

<file path=ppt/slides/_rels/slide39.xml.rels><?xml version="1.0" encoding="UTF-8" standalone="yes"?>
<Relationships xmlns="http://schemas.openxmlformats.org/package/2006/relationships"><Relationship Id="rId3" Type="http://schemas.openxmlformats.org/officeDocument/2006/relationships/image" Target="../media/image160.emf"/><Relationship Id="rId2" Type="http://schemas.openxmlformats.org/officeDocument/2006/relationships/image" Target="../media/image159.emf"/><Relationship Id="rId1" Type="http://schemas.openxmlformats.org/officeDocument/2006/relationships/slideLayout" Target="../slideLayouts/slideLayout2.xml"/><Relationship Id="rId6" Type="http://schemas.openxmlformats.org/officeDocument/2006/relationships/image" Target="../media/image162.emf"/><Relationship Id="rId5" Type="http://schemas.openxmlformats.org/officeDocument/2006/relationships/image" Target="../media/image161.emf"/><Relationship Id="rId4" Type="http://schemas.openxmlformats.org/officeDocument/2006/relationships/image" Target="../media/image15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8.emf"/><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206238"/>
            <a:ext cx="10363200" cy="899980"/>
          </a:xfrm>
        </p:spPr>
        <p:txBody>
          <a:bodyPr/>
          <a:lstStyle/>
          <a:p>
            <a:r>
              <a:rPr lang="zh-CN" altLang="en-US" sz="4800" dirty="0">
                <a:latin typeface="华文楷体" panose="02010600040101010101" pitchFamily="2" charset="-122"/>
                <a:ea typeface="华文楷体" panose="02010600040101010101" pitchFamily="2" charset="-122"/>
              </a:rPr>
              <a:t>机器学习</a:t>
            </a:r>
          </a:p>
        </p:txBody>
      </p:sp>
      <p:sp>
        <p:nvSpPr>
          <p:cNvPr id="3" name="副标题 2"/>
          <p:cNvSpPr>
            <a:spLocks noGrp="1"/>
          </p:cNvSpPr>
          <p:nvPr>
            <p:ph type="subTitle" idx="1"/>
          </p:nvPr>
        </p:nvSpPr>
        <p:spPr>
          <a:xfrm>
            <a:off x="914400" y="4108208"/>
            <a:ext cx="10363200" cy="920992"/>
          </a:xfrm>
        </p:spPr>
        <p:txBody>
          <a:bodyPr/>
          <a:lstStyle/>
          <a:p>
            <a:pPr lvl="0">
              <a:buClr>
                <a:srgbClr val="336699"/>
              </a:buClr>
            </a:pPr>
            <a:r>
              <a:rPr lang="zh-CN" altLang="en-US" b="1" dirty="0">
                <a:solidFill>
                  <a:srgbClr val="002060"/>
                </a:solidFill>
                <a:latin typeface="华文楷体" panose="02010600040101010101" pitchFamily="2" charset="-122"/>
              </a:rPr>
              <a:t>曾碧</a:t>
            </a:r>
            <a:endParaRPr lang="en-US" altLang="zh-CN" b="1" dirty="0">
              <a:solidFill>
                <a:srgbClr val="002060"/>
              </a:solidFill>
              <a:latin typeface="华文楷体" panose="02010600040101010101" pitchFamily="2" charset="-122"/>
            </a:endParaRPr>
          </a:p>
          <a:p>
            <a:pPr lvl="0">
              <a:buClr>
                <a:srgbClr val="336699"/>
              </a:buClr>
            </a:pPr>
            <a:r>
              <a:rPr lang="zh-CN" altLang="en-US" b="1" dirty="0">
                <a:solidFill>
                  <a:srgbClr val="002060"/>
                </a:solidFill>
                <a:latin typeface="华文楷体" panose="02010600040101010101" pitchFamily="2" charset="-122"/>
              </a:rPr>
              <a:t>计算机学院</a:t>
            </a:r>
            <a:endParaRPr lang="en-US" altLang="zh-CN" b="1" dirty="0">
              <a:solidFill>
                <a:srgbClr val="002060"/>
              </a:solidFill>
              <a:latin typeface="华文楷体" panose="02010600040101010101" pitchFamily="2" charset="-122"/>
            </a:endParaRPr>
          </a:p>
          <a:p>
            <a:pPr lvl="0">
              <a:buClr>
                <a:srgbClr val="336699"/>
              </a:buClr>
            </a:pPr>
            <a:r>
              <a:rPr lang="en-US" altLang="zh-CN" sz="2000" b="1" dirty="0">
                <a:solidFill>
                  <a:srgbClr val="002060"/>
                </a:solidFill>
                <a:latin typeface="Times New Roman" panose="02020603050405020304" pitchFamily="18" charset="0"/>
              </a:rPr>
              <a:t>zb9215@gdut.edu.cn</a:t>
            </a:r>
            <a:endParaRPr lang="zh-CN" altLang="en-US" sz="2000" b="1" dirty="0">
              <a:solidFill>
                <a:srgbClr val="002060"/>
              </a:solidFill>
              <a:latin typeface="Times New Roman" panose="02020603050405020304" pitchFamily="18" charset="0"/>
            </a:endParaRPr>
          </a:p>
          <a:p>
            <a:endParaRPr lang="zh-CN" altLang="en-US" sz="2000" b="1" dirty="0">
              <a:latin typeface="Times New Roman" panose="02020603050405020304" pitchFamily="18" charset="0"/>
              <a:cs typeface="+mn-cs"/>
            </a:endParaRPr>
          </a:p>
        </p:txBody>
      </p:sp>
      <p:sp>
        <p:nvSpPr>
          <p:cNvPr id="4" name="日期占位符 3"/>
          <p:cNvSpPr>
            <a:spLocks noGrp="1"/>
          </p:cNvSpPr>
          <p:nvPr>
            <p:ph type="dt" sz="half" idx="10"/>
          </p:nvPr>
        </p:nvSpPr>
        <p:spPr/>
        <p:txBody>
          <a:bodyPr/>
          <a:lstStyle/>
          <a:p>
            <a:pPr>
              <a:defRPr/>
            </a:pPr>
            <a:fld id="{4B5EC891-C588-48A9-9809-20BDC72C834A}" type="datetime1">
              <a:rPr lang="zh-CN" altLang="en-US" smtClean="0"/>
              <a:t>2021/9/9</a:t>
            </a:fld>
            <a:endParaRPr lang="en-US" altLang="zh-CN"/>
          </a:p>
        </p:txBody>
      </p:sp>
      <p:sp>
        <p:nvSpPr>
          <p:cNvPr id="5" name="灯片编号占位符 4"/>
          <p:cNvSpPr>
            <a:spLocks noGrp="1"/>
          </p:cNvSpPr>
          <p:nvPr>
            <p:ph type="sldNum" sz="quarter" idx="12"/>
          </p:nvPr>
        </p:nvSpPr>
        <p:spPr/>
        <p:txBody>
          <a:bodyPr/>
          <a:lstStyle/>
          <a:p>
            <a:fld id="{03B1E796-71BE-495F-9F47-415CAACE480D}" type="slidenum">
              <a:rPr lang="en-US" altLang="zh-CN" smtClean="0"/>
              <a:t>1</a:t>
            </a:fld>
            <a:endParaRPr lang="en-US" altLang="zh-CN"/>
          </a:p>
        </p:txBody>
      </p:sp>
      <p:pic>
        <p:nvPicPr>
          <p:cNvPr id="7" name="Picture 4" descr="C:\Users\kenny-work\Downloads\c61054d3551a181c019b40820d397a7c.jpgc61054d3551a181c019b40820d397a7c"/>
          <p:cNvPicPr>
            <a:picLocks noChangeAspect="1" noChangeArrowheads="1"/>
          </p:cNvPicPr>
          <p:nvPr/>
        </p:nvPicPr>
        <p:blipFill>
          <a:blip r:embed="rId3"/>
          <a:srcRect/>
          <a:stretch>
            <a:fillRect/>
          </a:stretch>
        </p:blipFill>
        <p:spPr bwMode="auto">
          <a:xfrm>
            <a:off x="7962900" y="1676400"/>
            <a:ext cx="2539365" cy="1429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E1AF48F-7F10-42EE-897B-86E16F3F54A1}"/>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81C55DAB-43D0-467C-A9C8-2FFEA1D489AE}"/>
              </a:ext>
            </a:extLst>
          </p:cNvPr>
          <p:cNvSpPr>
            <a:spLocks noGrp="1"/>
          </p:cNvSpPr>
          <p:nvPr>
            <p:ph type="sldNum" sz="quarter" idx="11"/>
          </p:nvPr>
        </p:nvSpPr>
        <p:spPr/>
        <p:txBody>
          <a:bodyPr/>
          <a:lstStyle/>
          <a:p>
            <a:fld id="{8A43780D-5C61-47C7-84FD-DBDC025933FC}" type="slidenum">
              <a:rPr lang="en-US" altLang="zh-CN" smtClean="0"/>
              <a:t>10</a:t>
            </a:fld>
            <a:endParaRPr lang="en-US" altLang="zh-CN"/>
          </a:p>
        </p:txBody>
      </p:sp>
      <p:sp>
        <p:nvSpPr>
          <p:cNvPr id="5" name="Title 1">
            <a:extLst>
              <a:ext uri="{FF2B5EF4-FFF2-40B4-BE49-F238E27FC236}">
                <a16:creationId xmlns:a16="http://schemas.microsoft.com/office/drawing/2014/main" id="{9CA14522-1C7F-41A0-8455-19231E07FF48}"/>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6" name="Content Placeholder 3">
            <a:extLst>
              <a:ext uri="{FF2B5EF4-FFF2-40B4-BE49-F238E27FC236}">
                <a16:creationId xmlns:a16="http://schemas.microsoft.com/office/drawing/2014/main" id="{99F590EC-71C1-46DB-AD0B-D10279D88D95}"/>
              </a:ext>
            </a:extLst>
          </p:cNvPr>
          <p:cNvSpPr txBox="1">
            <a:spLocks/>
          </p:cNvSpPr>
          <p:nvPr/>
        </p:nvSpPr>
        <p:spPr>
          <a:xfrm>
            <a:off x="260350" y="1460500"/>
            <a:ext cx="11770688"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若要求原始空间中样本之间的距离在低维空间中得以保持，即得到“多维缩放”</a:t>
            </a:r>
            <a:r>
              <a:rPr lang="en-US" altLang="zh-CN" kern="0"/>
              <a:t>(Multiple</a:t>
            </a:r>
            <a:r>
              <a:rPr lang="zh-CN" altLang="en-US" kern="0"/>
              <a:t> </a:t>
            </a:r>
            <a:r>
              <a:rPr lang="en-US" altLang="zh-CN" kern="0"/>
              <a:t>Dimensional</a:t>
            </a:r>
            <a:r>
              <a:rPr lang="zh-CN" altLang="en-US" kern="0"/>
              <a:t> </a:t>
            </a:r>
            <a:r>
              <a:rPr lang="en-US" altLang="zh-CN" kern="0"/>
              <a:t>Scaling,</a:t>
            </a:r>
            <a:r>
              <a:rPr lang="zh-CN" altLang="en-US" kern="0"/>
              <a:t> </a:t>
            </a:r>
            <a:r>
              <a:rPr lang="en-US" altLang="zh-CN" kern="0"/>
              <a:t>MDS)</a:t>
            </a:r>
            <a:r>
              <a:rPr lang="zh-CN" altLang="en-US" kern="0"/>
              <a:t>：</a:t>
            </a:r>
            <a:endParaRPr lang="en-US" altLang="zh-CN" kern="0" dirty="0"/>
          </a:p>
        </p:txBody>
      </p:sp>
      <p:sp>
        <p:nvSpPr>
          <p:cNvPr id="7" name="Content Placeholder 3">
            <a:extLst>
              <a:ext uri="{FF2B5EF4-FFF2-40B4-BE49-F238E27FC236}">
                <a16:creationId xmlns:a16="http://schemas.microsoft.com/office/drawing/2014/main" id="{70C727DB-845F-4B64-B854-05297C8CE6B7}"/>
              </a:ext>
            </a:extLst>
          </p:cNvPr>
          <p:cNvSpPr txBox="1">
            <a:spLocks/>
          </p:cNvSpPr>
          <p:nvPr/>
        </p:nvSpPr>
        <p:spPr bwMode="auto">
          <a:xfrm>
            <a:off x="260350" y="2954283"/>
            <a:ext cx="4956496" cy="3903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20000"/>
              <a:buFont typeface="Wingdings" panose="05000000000000000000" pitchFamily="2" charset="2"/>
              <a:buChar char="p"/>
            </a:pPr>
            <a:r>
              <a:rPr lang="zh-CN" altLang="en-US" sz="2200" dirty="0"/>
              <a:t>假定有</a:t>
            </a:r>
            <a:r>
              <a:rPr lang="en-US" altLang="zh-CN" sz="2200" dirty="0"/>
              <a:t>m</a:t>
            </a:r>
            <a:r>
              <a:rPr lang="zh-CN" altLang="en-US" sz="2200" dirty="0"/>
              <a:t>个样本，在原始空间中的距离矩阵为               ，其第</a:t>
            </a:r>
            <a:r>
              <a:rPr lang="en-US" altLang="zh-CN" sz="2200" dirty="0" err="1"/>
              <a:t>i</a:t>
            </a:r>
            <a:r>
              <a:rPr lang="zh-CN" altLang="en-US" sz="2200" dirty="0"/>
              <a:t>行</a:t>
            </a:r>
            <a:r>
              <a:rPr lang="en-US" altLang="zh-CN" sz="2200" dirty="0"/>
              <a:t>j</a:t>
            </a:r>
            <a:r>
              <a:rPr lang="zh-CN" altLang="en-US" sz="2200" dirty="0"/>
              <a:t>列的元素       为样本    到    的距离。</a:t>
            </a:r>
            <a:endParaRPr lang="en-US" altLang="zh-CN" sz="2200" dirty="0"/>
          </a:p>
          <a:p>
            <a:pPr>
              <a:lnSpc>
                <a:spcPct val="90000"/>
              </a:lnSpc>
              <a:spcBef>
                <a:spcPts val="1000"/>
              </a:spcBef>
              <a:buClr>
                <a:schemeClr val="accent1"/>
              </a:buClr>
              <a:buSzPct val="120000"/>
              <a:buFont typeface="Wingdings" panose="05000000000000000000" pitchFamily="2" charset="2"/>
              <a:buChar char="p"/>
            </a:pPr>
            <a:r>
              <a:rPr lang="zh-CN" altLang="en-US" sz="2200" dirty="0"/>
              <a:t>目标是获得样本在   维空间中的欧氏距离等于原始空间中的距离，即    </a:t>
            </a:r>
            <a:endParaRPr lang="en-US" altLang="zh-CN" sz="2200" dirty="0"/>
          </a:p>
          <a:p>
            <a:pPr>
              <a:lnSpc>
                <a:spcPct val="90000"/>
              </a:lnSpc>
              <a:spcBef>
                <a:spcPts val="1000"/>
              </a:spcBef>
              <a:buClr>
                <a:schemeClr val="accent1"/>
              </a:buClr>
              <a:buSzPct val="120000"/>
              <a:buFont typeface="Wingdings" panose="05000000000000000000" pitchFamily="2" charset="2"/>
              <a:buChar char="p"/>
            </a:pPr>
            <a:r>
              <a:rPr lang="zh-CN" altLang="en-US" sz="2200" dirty="0"/>
              <a:t>令                       ，其中   为降维后的内积矩阵，           ，有</a:t>
            </a:r>
            <a:endParaRPr lang="en-US" altLang="zh-CN" sz="2200" dirty="0"/>
          </a:p>
        </p:txBody>
      </p:sp>
      <p:pic>
        <p:nvPicPr>
          <p:cNvPr id="8" name="Picture 20">
            <a:extLst>
              <a:ext uri="{FF2B5EF4-FFF2-40B4-BE49-F238E27FC236}">
                <a16:creationId xmlns:a16="http://schemas.microsoft.com/office/drawing/2014/main" id="{46FEAA3F-8A8A-4899-8265-45D585977B9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707401" y="3063875"/>
            <a:ext cx="3778250" cy="233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24">
            <a:extLst>
              <a:ext uri="{FF2B5EF4-FFF2-40B4-BE49-F238E27FC236}">
                <a16:creationId xmlns:a16="http://schemas.microsoft.com/office/drawing/2014/main" id="{70A6017A-AB1A-43A8-8DA6-84210F3AE62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30573" y="3305969"/>
            <a:ext cx="14160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25">
            <a:extLst>
              <a:ext uri="{FF2B5EF4-FFF2-40B4-BE49-F238E27FC236}">
                <a16:creationId xmlns:a16="http://schemas.microsoft.com/office/drawing/2014/main" id="{4D005CE1-142C-48AB-9855-A57D5A53394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99504" y="3655218"/>
            <a:ext cx="619125" cy="28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6">
            <a:extLst>
              <a:ext uri="{FF2B5EF4-FFF2-40B4-BE49-F238E27FC236}">
                <a16:creationId xmlns:a16="http://schemas.microsoft.com/office/drawing/2014/main" id="{90E4C1D5-C770-47B4-860B-4FD1F01DE3F9}"/>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011981" y="3655218"/>
            <a:ext cx="285750" cy="204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27">
            <a:extLst>
              <a:ext uri="{FF2B5EF4-FFF2-40B4-BE49-F238E27FC236}">
                <a16:creationId xmlns:a16="http://schemas.microsoft.com/office/drawing/2014/main" id="{B63014A6-25C9-4DA9-8EA1-0D969AB0511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664430" y="3642518"/>
            <a:ext cx="290512"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8">
            <a:extLst>
              <a:ext uri="{FF2B5EF4-FFF2-40B4-BE49-F238E27FC236}">
                <a16:creationId xmlns:a16="http://schemas.microsoft.com/office/drawing/2014/main" id="{2F382198-9775-431F-9D37-E07220D73EC6}"/>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011981" y="4021391"/>
            <a:ext cx="222250" cy="26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9">
            <a:extLst>
              <a:ext uri="{FF2B5EF4-FFF2-40B4-BE49-F238E27FC236}">
                <a16:creationId xmlns:a16="http://schemas.microsoft.com/office/drawing/2014/main" id="{42054C85-FC3A-460C-84F2-6CDBF6AA416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871719" y="4388678"/>
            <a:ext cx="2103437"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30">
            <a:extLst>
              <a:ext uri="{FF2B5EF4-FFF2-40B4-BE49-F238E27FC236}">
                <a16:creationId xmlns:a16="http://schemas.microsoft.com/office/drawing/2014/main" id="{36E25A9F-E7EC-4986-ABF9-9684433CD6A4}"/>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33992" y="4775172"/>
            <a:ext cx="223837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31">
            <a:extLst>
              <a:ext uri="{FF2B5EF4-FFF2-40B4-BE49-F238E27FC236}">
                <a16:creationId xmlns:a16="http://schemas.microsoft.com/office/drawing/2014/main" id="{B17743BA-421F-41CC-8C53-A64306D82F8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141419" y="4806127"/>
            <a:ext cx="206375"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32">
            <a:extLst>
              <a:ext uri="{FF2B5EF4-FFF2-40B4-BE49-F238E27FC236}">
                <a16:creationId xmlns:a16="http://schemas.microsoft.com/office/drawing/2014/main" id="{4201988D-F305-4292-842B-EDF845D3DE7A}"/>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38598" y="5079008"/>
            <a:ext cx="1146175"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33">
            <a:extLst>
              <a:ext uri="{FF2B5EF4-FFF2-40B4-BE49-F238E27FC236}">
                <a16:creationId xmlns:a16="http://schemas.microsoft.com/office/drawing/2014/main" id="{E60CCE39-44BD-49E5-8B97-F22F9EAB8530}"/>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97192" y="5456518"/>
            <a:ext cx="3206750"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7201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5FE1E15-F5A5-43D9-9DF2-568D9E371B84}"/>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EDEC176B-1C8C-4A0D-8101-98F64A522E68}"/>
              </a:ext>
            </a:extLst>
          </p:cNvPr>
          <p:cNvSpPr>
            <a:spLocks noGrp="1"/>
          </p:cNvSpPr>
          <p:nvPr>
            <p:ph type="sldNum" sz="quarter" idx="11"/>
          </p:nvPr>
        </p:nvSpPr>
        <p:spPr/>
        <p:txBody>
          <a:bodyPr/>
          <a:lstStyle/>
          <a:p>
            <a:fld id="{8A43780D-5C61-47C7-84FD-DBDC025933FC}" type="slidenum">
              <a:rPr lang="en-US" altLang="zh-CN" smtClean="0"/>
              <a:t>11</a:t>
            </a:fld>
            <a:endParaRPr lang="en-US" altLang="zh-CN"/>
          </a:p>
        </p:txBody>
      </p:sp>
      <p:sp>
        <p:nvSpPr>
          <p:cNvPr id="4" name="Title 1">
            <a:extLst>
              <a:ext uri="{FF2B5EF4-FFF2-40B4-BE49-F238E27FC236}">
                <a16:creationId xmlns:a16="http://schemas.microsoft.com/office/drawing/2014/main" id="{CEFCD6CB-6E79-47E8-AF07-E43493FDBC0C}"/>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6" name="Content Placeholder 2">
            <a:extLst>
              <a:ext uri="{FF2B5EF4-FFF2-40B4-BE49-F238E27FC236}">
                <a16:creationId xmlns:a16="http://schemas.microsoft.com/office/drawing/2014/main" id="{E095850A-FC44-4F63-9C8F-315E556306C6}"/>
              </a:ext>
            </a:extLst>
          </p:cNvPr>
          <p:cNvSpPr txBox="1">
            <a:spLocks/>
          </p:cNvSpPr>
          <p:nvPr/>
        </p:nvSpPr>
        <p:spPr>
          <a:xfrm>
            <a:off x="260350" y="1033463"/>
            <a:ext cx="11750140" cy="517525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fontAlgn="auto">
              <a:spcAft>
                <a:spcPts val="0"/>
              </a:spcAft>
              <a:defRPr/>
            </a:pPr>
            <a:r>
              <a:rPr lang="zh-CN" altLang="en-US" kern="0" dirty="0"/>
              <a:t>为便于讨论，令降维后的样本   被中心化，即             。显然，矩阵   的行与列之和均为零，即           </a:t>
            </a:r>
          </a:p>
          <a:p>
            <a:pPr fontAlgn="auto">
              <a:spcAft>
                <a:spcPts val="0"/>
              </a:spcAft>
              <a:defRPr/>
            </a:pPr>
            <a:endParaRPr lang="zh-CN" altLang="en-US" kern="0" dirty="0"/>
          </a:p>
          <a:p>
            <a:pPr marL="0" indent="0" fontAlgn="auto">
              <a:spcAft>
                <a:spcPts val="0"/>
              </a:spcAft>
              <a:buFont typeface="Wingdings" panose="05000000000000000000" pitchFamily="2" charset="2"/>
              <a:buNone/>
              <a:defRPr/>
            </a:pPr>
            <a:r>
              <a:rPr lang="zh-CN" altLang="en-US" kern="0" dirty="0"/>
              <a:t>易知</a:t>
            </a:r>
          </a:p>
          <a:p>
            <a:pPr fontAlgn="auto">
              <a:spcAft>
                <a:spcPts val="0"/>
              </a:spcAft>
              <a:defRPr/>
            </a:pPr>
            <a:endParaRPr lang="zh-CN" altLang="en-US" kern="0" dirty="0"/>
          </a:p>
          <a:p>
            <a:pPr marL="0" indent="0" fontAlgn="auto">
              <a:spcAft>
                <a:spcPts val="0"/>
              </a:spcAft>
              <a:buFont typeface="Wingdings" panose="05000000000000000000" pitchFamily="2" charset="2"/>
              <a:buNone/>
              <a:defRPr/>
            </a:pPr>
            <a:r>
              <a:rPr lang="zh-CN" altLang="en-US" kern="0" dirty="0"/>
              <a:t>其中      表示矩阵的迹</a:t>
            </a:r>
            <a:r>
              <a:rPr lang="en-US" altLang="zh-CN" kern="0" dirty="0"/>
              <a:t>(trace)</a:t>
            </a:r>
            <a:r>
              <a:rPr lang="zh-CN" altLang="en-US" kern="0" dirty="0"/>
              <a:t>，                         。令</a:t>
            </a:r>
          </a:p>
          <a:p>
            <a:pPr marL="0" indent="0" fontAlgn="auto">
              <a:spcAft>
                <a:spcPts val="0"/>
              </a:spcAft>
              <a:buFont typeface="Wingdings" panose="05000000000000000000" pitchFamily="2" charset="2"/>
              <a:buNone/>
              <a:defRPr/>
            </a:pPr>
            <a:endParaRPr lang="zh-CN" altLang="en-US" kern="0" dirty="0"/>
          </a:p>
          <a:p>
            <a:pPr marL="0" indent="0" fontAlgn="auto">
              <a:spcAft>
                <a:spcPts val="0"/>
              </a:spcAft>
              <a:buFont typeface="Wingdings" panose="05000000000000000000" pitchFamily="2" charset="2"/>
              <a:buNone/>
              <a:defRPr/>
            </a:pPr>
            <a:r>
              <a:rPr lang="zh-CN" altLang="en-US" kern="0" dirty="0"/>
              <a:t>由此即可通过降维前后保持不变的距离矩阵</a:t>
            </a:r>
            <a:r>
              <a:rPr lang="en-US" altLang="zh-CN" kern="0" dirty="0"/>
              <a:t>D</a:t>
            </a:r>
            <a:r>
              <a:rPr lang="zh-CN" altLang="en-US" kern="0" dirty="0"/>
              <a:t>求取内积矩阵</a:t>
            </a:r>
            <a:r>
              <a:rPr lang="en-US" altLang="zh-CN" kern="0" dirty="0"/>
              <a:t>B</a:t>
            </a:r>
            <a:r>
              <a:rPr lang="zh-CN" altLang="en-US" kern="0" dirty="0"/>
              <a:t> </a:t>
            </a:r>
            <a:r>
              <a:rPr lang="en-US" altLang="zh-CN" kern="0" dirty="0"/>
              <a:t>:</a:t>
            </a:r>
            <a:r>
              <a:rPr lang="zh-CN" altLang="en-US" kern="0" dirty="0"/>
              <a:t>           </a:t>
            </a:r>
          </a:p>
        </p:txBody>
      </p:sp>
      <p:pic>
        <p:nvPicPr>
          <p:cNvPr id="7" name="Picture 5">
            <a:extLst>
              <a:ext uri="{FF2B5EF4-FFF2-40B4-BE49-F238E27FC236}">
                <a16:creationId xmlns:a16="http://schemas.microsoft.com/office/drawing/2014/main" id="{7DA2A58A-0F29-4B6D-8B52-75D14BD7D3D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50375" y="992979"/>
            <a:ext cx="909637"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a:extLst>
              <a:ext uri="{FF2B5EF4-FFF2-40B4-BE49-F238E27FC236}">
                <a16:creationId xmlns:a16="http://schemas.microsoft.com/office/drawing/2014/main" id="{E886D1F0-6217-4A23-89FF-496DC4D4A48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96250" y="1180305"/>
            <a:ext cx="177800" cy="20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a:extLst>
              <a:ext uri="{FF2B5EF4-FFF2-40B4-BE49-F238E27FC236}">
                <a16:creationId xmlns:a16="http://schemas.microsoft.com/office/drawing/2014/main" id="{CEBFCC99-F627-471F-865A-36BDC256586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195620" y="1625600"/>
            <a:ext cx="1879600"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a:extLst>
              <a:ext uri="{FF2B5EF4-FFF2-40B4-BE49-F238E27FC236}">
                <a16:creationId xmlns:a16="http://schemas.microsoft.com/office/drawing/2014/main" id="{10664F30-3E4D-45BD-9CA5-46349E5F5488}"/>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365940" y="2432051"/>
            <a:ext cx="70961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9">
            <a:extLst>
              <a:ext uri="{FF2B5EF4-FFF2-40B4-BE49-F238E27FC236}">
                <a16:creationId xmlns:a16="http://schemas.microsoft.com/office/drawing/2014/main" id="{A0886D4D-F0A2-45DD-BC4F-CD0E6549C16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139721" y="3584575"/>
            <a:ext cx="452437"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a:extLst>
              <a:ext uri="{FF2B5EF4-FFF2-40B4-BE49-F238E27FC236}">
                <a16:creationId xmlns:a16="http://schemas.microsoft.com/office/drawing/2014/main" id="{F575728F-6802-461A-9456-F5A7D3FDAA8A}"/>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071795" y="3339306"/>
            <a:ext cx="2127250" cy="760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1">
            <a:extLst>
              <a:ext uri="{FF2B5EF4-FFF2-40B4-BE49-F238E27FC236}">
                <a16:creationId xmlns:a16="http://schemas.microsoft.com/office/drawing/2014/main" id="{8AF7C10E-BBEF-426C-BD97-6D5B445C4052}"/>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592158" y="4160835"/>
            <a:ext cx="735965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4">
            <a:extLst>
              <a:ext uri="{FF2B5EF4-FFF2-40B4-BE49-F238E27FC236}">
                <a16:creationId xmlns:a16="http://schemas.microsoft.com/office/drawing/2014/main" id="{C6762392-0593-4F98-8889-A6108B90DE9E}"/>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254250" y="5634038"/>
            <a:ext cx="4575175" cy="52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991326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A383C7C-AD25-43CC-A57D-564195753152}"/>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B3817BC4-D18C-4914-92CF-6AE5FE9827DF}"/>
              </a:ext>
            </a:extLst>
          </p:cNvPr>
          <p:cNvSpPr>
            <a:spLocks noGrp="1"/>
          </p:cNvSpPr>
          <p:nvPr>
            <p:ph type="sldNum" sz="quarter" idx="11"/>
          </p:nvPr>
        </p:nvSpPr>
        <p:spPr/>
        <p:txBody>
          <a:bodyPr/>
          <a:lstStyle/>
          <a:p>
            <a:fld id="{8A43780D-5C61-47C7-84FD-DBDC025933FC}" type="slidenum">
              <a:rPr lang="en-US" altLang="zh-CN" smtClean="0"/>
              <a:t>12</a:t>
            </a:fld>
            <a:endParaRPr lang="en-US" altLang="zh-CN"/>
          </a:p>
        </p:txBody>
      </p:sp>
      <p:sp>
        <p:nvSpPr>
          <p:cNvPr id="4" name="Title 1">
            <a:extLst>
              <a:ext uri="{FF2B5EF4-FFF2-40B4-BE49-F238E27FC236}">
                <a16:creationId xmlns:a16="http://schemas.microsoft.com/office/drawing/2014/main" id="{B29C2D34-EA58-40BA-B284-FEB81A5A7663}"/>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5" name="Content Placeholder 2">
            <a:extLst>
              <a:ext uri="{FF2B5EF4-FFF2-40B4-BE49-F238E27FC236}">
                <a16:creationId xmlns:a16="http://schemas.microsoft.com/office/drawing/2014/main" id="{EE597859-2224-4C8B-BD3F-F7BE4492FD94}"/>
              </a:ext>
            </a:extLst>
          </p:cNvPr>
          <p:cNvSpPr txBox="1">
            <a:spLocks/>
          </p:cNvSpPr>
          <p:nvPr/>
        </p:nvSpPr>
        <p:spPr>
          <a:xfrm>
            <a:off x="260350" y="1152525"/>
            <a:ext cx="11657672"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对矩阵   做特征值分解</a:t>
            </a:r>
            <a:r>
              <a:rPr lang="en-US" altLang="zh-CN" kern="0" dirty="0"/>
              <a:t>(eigenvalue</a:t>
            </a:r>
            <a:r>
              <a:rPr lang="zh-CN" altLang="en-US" kern="0" dirty="0"/>
              <a:t> </a:t>
            </a:r>
            <a:r>
              <a:rPr lang="en-US" altLang="zh-CN" kern="0" dirty="0"/>
              <a:t>decomposition)       </a:t>
            </a:r>
            <a:r>
              <a:rPr lang="zh-CN" altLang="en-US" kern="0" dirty="0"/>
              <a:t>              ，其中                                   </a:t>
            </a:r>
            <a:r>
              <a:rPr lang="en-US" altLang="zh-CN" kern="0" dirty="0"/>
              <a:t>				</a:t>
            </a:r>
            <a:r>
              <a:rPr lang="zh-CN" altLang="en-US" kern="0" dirty="0"/>
              <a:t>为特征值构成的对角矩阵，</a:t>
            </a:r>
          </a:p>
          <a:p>
            <a:pPr indent="-358775"/>
            <a:endParaRPr lang="zh-CN" altLang="en-US" kern="0" dirty="0"/>
          </a:p>
          <a:p>
            <a:pPr indent="-358775"/>
            <a:endParaRPr lang="zh-CN" altLang="en-US" kern="0" dirty="0"/>
          </a:p>
          <a:p>
            <a:pPr indent="-358775"/>
            <a:endParaRPr lang="zh-CN" altLang="en-US" kern="0" dirty="0"/>
          </a:p>
          <a:p>
            <a:pPr indent="-358775"/>
            <a:r>
              <a:rPr lang="zh-CN" altLang="en-US" kern="0" dirty="0"/>
              <a:t>在现实应用中为了有效降维，往往仅需降维后的距离与原始空间中的距离尽可能接近，而不必严格相等。此时可取            个最大特征值构成对角矩阵                                       ，令   表示相应的特征向量矩阵，则  可表达为                                                                                                    </a:t>
            </a:r>
          </a:p>
        </p:txBody>
      </p:sp>
      <p:pic>
        <p:nvPicPr>
          <p:cNvPr id="6" name="Picture 4">
            <a:extLst>
              <a:ext uri="{FF2B5EF4-FFF2-40B4-BE49-F238E27FC236}">
                <a16:creationId xmlns:a16="http://schemas.microsoft.com/office/drawing/2014/main" id="{ABFECF4D-E945-473D-8061-A279347D2B5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989484" y="1280845"/>
            <a:ext cx="1511300" cy="265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51E3A346-E174-458C-949B-28DD3911652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49362" y="1794392"/>
            <a:ext cx="2608263"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18">
            <a:extLst>
              <a:ext uri="{FF2B5EF4-FFF2-40B4-BE49-F238E27FC236}">
                <a16:creationId xmlns:a16="http://schemas.microsoft.com/office/drawing/2014/main" id="{6588807D-6712-4DAA-9544-2A263C9ED45B}"/>
              </a:ext>
            </a:extLst>
          </p:cNvPr>
          <p:cNvSpPr txBox="1">
            <a:spLocks noChangeArrowheads="1"/>
          </p:cNvSpPr>
          <p:nvPr/>
        </p:nvSpPr>
        <p:spPr bwMode="auto">
          <a:xfrm>
            <a:off x="1249362" y="2187825"/>
            <a:ext cx="10411807"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               为特征向量矩阵，假定其中有   个非零特征值，   它们构成对角矩阵 </a:t>
            </a:r>
            <a:r>
              <a:rPr lang="en-US" altLang="zh-CN" sz="2200" dirty="0"/>
              <a:t>                             </a:t>
            </a:r>
            <a:r>
              <a:rPr lang="zh-CN" altLang="en-US" sz="2200" dirty="0"/>
              <a:t>，  为特征向量矩阵。令    表示相应的特征矩阵，则   可表达为                          。</a:t>
            </a:r>
            <a:endParaRPr lang="en-US" altLang="zh-CN" sz="2200" dirty="0"/>
          </a:p>
          <a:p>
            <a:endParaRPr lang="en-US" altLang="zh-CN" sz="2200" dirty="0"/>
          </a:p>
        </p:txBody>
      </p:sp>
      <p:pic>
        <p:nvPicPr>
          <p:cNvPr id="9" name="Picture 19">
            <a:extLst>
              <a:ext uri="{FF2B5EF4-FFF2-40B4-BE49-F238E27FC236}">
                <a16:creationId xmlns:a16="http://schemas.microsoft.com/office/drawing/2014/main" id="{C99D08C8-DDAD-4000-977E-ADD03CE76A5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5265" y="2255560"/>
            <a:ext cx="247650"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文本框 10">
            <a:extLst>
              <a:ext uri="{FF2B5EF4-FFF2-40B4-BE49-F238E27FC236}">
                <a16:creationId xmlns:a16="http://schemas.microsoft.com/office/drawing/2014/main" id="{66ABF5C5-736D-4AD8-B176-839B7EF5045F}"/>
              </a:ext>
            </a:extLst>
          </p:cNvPr>
          <p:cNvSpPr txBox="1"/>
          <p:nvPr/>
        </p:nvSpPr>
        <p:spPr>
          <a:xfrm>
            <a:off x="1249362" y="2182813"/>
            <a:ext cx="3055510" cy="369332"/>
          </a:xfrm>
          <a:prstGeom prst="rect">
            <a:avLst/>
          </a:prstGeom>
          <a:noFill/>
        </p:spPr>
        <p:txBody>
          <a:bodyPr wrap="square">
            <a:spAutoFit/>
          </a:bodyPr>
          <a:lstStyle/>
          <a:p>
            <a:r>
              <a:rPr lang="el-GR" altLang="zh-CN" b="0" i="0" dirty="0">
                <a:solidFill>
                  <a:srgbClr val="222222"/>
                </a:solidFill>
                <a:effectLst/>
                <a:latin typeface="Verdana" panose="020B0604030504040204" pitchFamily="34" charset="0"/>
              </a:rPr>
              <a:t>λ</a:t>
            </a:r>
            <a:r>
              <a:rPr lang="en-US" altLang="zh-CN" b="0" i="0" baseline="-25000" dirty="0">
                <a:solidFill>
                  <a:srgbClr val="222222"/>
                </a:solidFill>
                <a:effectLst/>
                <a:latin typeface="Verdana" panose="020B0604030504040204" pitchFamily="34" charset="0"/>
              </a:rPr>
              <a:t>1</a:t>
            </a:r>
            <a:r>
              <a:rPr lang="zh-CN" altLang="en-US" dirty="0">
                <a:solidFill>
                  <a:srgbClr val="222222"/>
                </a:solidFill>
                <a:latin typeface="Verdana" panose="020B0604030504040204" pitchFamily="34" charset="0"/>
              </a:rPr>
              <a:t>≥</a:t>
            </a:r>
            <a:r>
              <a:rPr lang="el-GR" altLang="zh-CN" b="0" i="0" dirty="0">
                <a:solidFill>
                  <a:srgbClr val="222222"/>
                </a:solidFill>
                <a:effectLst/>
                <a:latin typeface="Verdana" panose="020B0604030504040204" pitchFamily="34" charset="0"/>
              </a:rPr>
              <a:t>λ</a:t>
            </a:r>
            <a:r>
              <a:rPr lang="en-US" altLang="zh-CN" b="0" i="0" baseline="-25000" dirty="0">
                <a:solidFill>
                  <a:srgbClr val="222222"/>
                </a:solidFill>
                <a:effectLst/>
                <a:latin typeface="Verdana" panose="020B0604030504040204" pitchFamily="34" charset="0"/>
              </a:rPr>
              <a:t>2</a:t>
            </a:r>
            <a:r>
              <a:rPr lang="zh-CN" altLang="en-US" dirty="0">
                <a:solidFill>
                  <a:srgbClr val="222222"/>
                </a:solidFill>
                <a:latin typeface="Verdana" panose="020B0604030504040204" pitchFamily="34" charset="0"/>
              </a:rPr>
              <a:t>≥</a:t>
            </a:r>
            <a:r>
              <a:rPr lang="en-US" altLang="zh-CN" dirty="0">
                <a:solidFill>
                  <a:srgbClr val="222222"/>
                </a:solidFill>
                <a:latin typeface="Verdana" panose="020B0604030504040204" pitchFamily="34" charset="0"/>
              </a:rPr>
              <a:t>…</a:t>
            </a:r>
            <a:r>
              <a:rPr lang="zh-CN" altLang="en-US" dirty="0">
                <a:solidFill>
                  <a:srgbClr val="222222"/>
                </a:solidFill>
                <a:latin typeface="Verdana" panose="020B0604030504040204" pitchFamily="34" charset="0"/>
              </a:rPr>
              <a:t>≥</a:t>
            </a:r>
            <a:r>
              <a:rPr lang="el-GR" altLang="zh-CN" b="0" i="0" dirty="0">
                <a:solidFill>
                  <a:srgbClr val="222222"/>
                </a:solidFill>
                <a:effectLst/>
                <a:latin typeface="Verdana" panose="020B0604030504040204" pitchFamily="34" charset="0"/>
              </a:rPr>
              <a:t>λ</a:t>
            </a:r>
            <a:r>
              <a:rPr lang="en-US" altLang="zh-CN" baseline="-25000" dirty="0">
                <a:solidFill>
                  <a:srgbClr val="222222"/>
                </a:solidFill>
                <a:latin typeface="Verdana" panose="020B0604030504040204" pitchFamily="34" charset="0"/>
              </a:rPr>
              <a:t>d</a:t>
            </a:r>
            <a:endParaRPr lang="zh-CN" altLang="en-US" baseline="-25000" dirty="0"/>
          </a:p>
        </p:txBody>
      </p:sp>
      <p:pic>
        <p:nvPicPr>
          <p:cNvPr id="12" name="Picture 8">
            <a:extLst>
              <a:ext uri="{FF2B5EF4-FFF2-40B4-BE49-F238E27FC236}">
                <a16:creationId xmlns:a16="http://schemas.microsoft.com/office/drawing/2014/main" id="{D5D49B02-760D-434A-92E5-A42ED8826F2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63932" y="2649163"/>
            <a:ext cx="286385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5">
            <a:extLst>
              <a:ext uri="{FF2B5EF4-FFF2-40B4-BE49-F238E27FC236}">
                <a16:creationId xmlns:a16="http://schemas.microsoft.com/office/drawing/2014/main" id="{1D014F9B-9B0E-4092-9B3A-8052636372E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820114" y="2621353"/>
            <a:ext cx="244475" cy="20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2">
            <a:extLst>
              <a:ext uri="{FF2B5EF4-FFF2-40B4-BE49-F238E27FC236}">
                <a16:creationId xmlns:a16="http://schemas.microsoft.com/office/drawing/2014/main" id="{2875FD80-0BCE-4B1C-AFCE-1C3AD93761F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579911" y="2649163"/>
            <a:ext cx="346075"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23">
            <a:extLst>
              <a:ext uri="{FF2B5EF4-FFF2-40B4-BE49-F238E27FC236}">
                <a16:creationId xmlns:a16="http://schemas.microsoft.com/office/drawing/2014/main" id="{BB7AB0A5-0428-4795-B4A9-C9203B2D0E5F}"/>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1069798" y="2637228"/>
            <a:ext cx="165100"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25">
            <a:extLst>
              <a:ext uri="{FF2B5EF4-FFF2-40B4-BE49-F238E27FC236}">
                <a16:creationId xmlns:a16="http://schemas.microsoft.com/office/drawing/2014/main" id="{181A527C-B33A-4EB3-88EB-2AB49B4ED7A6}"/>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605881" y="2944338"/>
            <a:ext cx="2503487" cy="347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6">
            <a:extLst>
              <a:ext uri="{FF2B5EF4-FFF2-40B4-BE49-F238E27FC236}">
                <a16:creationId xmlns:a16="http://schemas.microsoft.com/office/drawing/2014/main" id="{7CCAC5A2-49D9-43A9-8065-A54B6F93CB64}"/>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9338734" y="4417262"/>
            <a:ext cx="812800"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27">
            <a:extLst>
              <a:ext uri="{FF2B5EF4-FFF2-40B4-BE49-F238E27FC236}">
                <a16:creationId xmlns:a16="http://schemas.microsoft.com/office/drawing/2014/main" id="{172478F8-E04D-48E1-8ED0-6939CDBC18CB}"/>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857624" y="4844605"/>
            <a:ext cx="2916237"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28">
            <a:extLst>
              <a:ext uri="{FF2B5EF4-FFF2-40B4-BE49-F238E27FC236}">
                <a16:creationId xmlns:a16="http://schemas.microsoft.com/office/drawing/2014/main" id="{3E1F7A28-495B-46A5-8AE4-035947CBBA55}"/>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7643410" y="4884292"/>
            <a:ext cx="21907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29">
            <a:extLst>
              <a:ext uri="{FF2B5EF4-FFF2-40B4-BE49-F238E27FC236}">
                <a16:creationId xmlns:a16="http://schemas.microsoft.com/office/drawing/2014/main" id="{6C9743E1-F5A7-41E8-BC94-2465064DD04A}"/>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51567" y="5364592"/>
            <a:ext cx="163512"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31">
            <a:extLst>
              <a:ext uri="{FF2B5EF4-FFF2-40B4-BE49-F238E27FC236}">
                <a16:creationId xmlns:a16="http://schemas.microsoft.com/office/drawing/2014/main" id="{580D13D4-298E-42BF-AB8A-BBD06CD5D8D4}"/>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806296" y="5438651"/>
            <a:ext cx="3608387"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51756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443BA05-1FE0-4832-B6FA-2EDDAC2A90C5}"/>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C3D43600-1920-4F48-A838-B02DC78ED964}"/>
              </a:ext>
            </a:extLst>
          </p:cNvPr>
          <p:cNvSpPr>
            <a:spLocks noGrp="1"/>
          </p:cNvSpPr>
          <p:nvPr>
            <p:ph type="sldNum" sz="quarter" idx="11"/>
          </p:nvPr>
        </p:nvSpPr>
        <p:spPr/>
        <p:txBody>
          <a:bodyPr/>
          <a:lstStyle/>
          <a:p>
            <a:fld id="{8A43780D-5C61-47C7-84FD-DBDC025933FC}" type="slidenum">
              <a:rPr lang="en-US" altLang="zh-CN" smtClean="0"/>
              <a:t>13</a:t>
            </a:fld>
            <a:endParaRPr lang="en-US" altLang="zh-CN"/>
          </a:p>
        </p:txBody>
      </p:sp>
      <p:sp>
        <p:nvSpPr>
          <p:cNvPr id="4" name="Title 1">
            <a:extLst>
              <a:ext uri="{FF2B5EF4-FFF2-40B4-BE49-F238E27FC236}">
                <a16:creationId xmlns:a16="http://schemas.microsoft.com/office/drawing/2014/main" id="{7360E9B0-EF53-4431-8736-D7BB7D5FC348}"/>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5" name="Title 1">
            <a:extLst>
              <a:ext uri="{FF2B5EF4-FFF2-40B4-BE49-F238E27FC236}">
                <a16:creationId xmlns:a16="http://schemas.microsoft.com/office/drawing/2014/main" id="{120B111F-9A1F-4C61-A214-6B9BB317F3B6}"/>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6" name="Text Placeholder 2">
            <a:extLst>
              <a:ext uri="{FF2B5EF4-FFF2-40B4-BE49-F238E27FC236}">
                <a16:creationId xmlns:a16="http://schemas.microsoft.com/office/drawing/2014/main" id="{CAD0DBDE-FEA8-439A-970E-BEDB003A9024}"/>
              </a:ext>
            </a:extLst>
          </p:cNvPr>
          <p:cNvSpPr txBox="1">
            <a:spLocks/>
          </p:cNvSpPr>
          <p:nvPr/>
        </p:nvSpPr>
        <p:spPr bwMode="auto">
          <a:xfrm>
            <a:off x="630767" y="1326356"/>
            <a:ext cx="86296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80000"/>
              </a:lnSpc>
              <a:spcBef>
                <a:spcPts val="1000"/>
              </a:spcBef>
              <a:buClr>
                <a:schemeClr val="tx2"/>
              </a:buClr>
              <a:buSzPct val="120000"/>
              <a:buFont typeface="Wingdings" panose="05000000000000000000" pitchFamily="2" charset="2"/>
              <a:buNone/>
            </a:pPr>
            <a:r>
              <a:rPr lang="en-US" altLang="zh-CN" sz="2800" dirty="0">
                <a:solidFill>
                  <a:schemeClr val="tx2"/>
                </a:solidFill>
                <a:ea typeface="微软雅黑" panose="020B0503020204020204" pitchFamily="34" charset="-122"/>
              </a:rPr>
              <a:t>MDS</a:t>
            </a:r>
            <a:r>
              <a:rPr lang="zh-CN" altLang="en-US" sz="2800" dirty="0">
                <a:solidFill>
                  <a:schemeClr val="tx2"/>
                </a:solidFill>
                <a:ea typeface="微软雅黑" panose="020B0503020204020204" pitchFamily="34" charset="-122"/>
              </a:rPr>
              <a:t>算法的描述</a:t>
            </a:r>
            <a:endParaRPr lang="en-US" altLang="zh-CN" sz="2800" dirty="0">
              <a:solidFill>
                <a:schemeClr val="tx2"/>
              </a:solidFill>
              <a:ea typeface="微软雅黑" panose="020B0503020204020204" pitchFamily="34" charset="-122"/>
            </a:endParaRPr>
          </a:p>
        </p:txBody>
      </p:sp>
      <p:pic>
        <p:nvPicPr>
          <p:cNvPr id="7" name="Picture 5">
            <a:extLst>
              <a:ext uri="{FF2B5EF4-FFF2-40B4-BE49-F238E27FC236}">
                <a16:creationId xmlns:a16="http://schemas.microsoft.com/office/drawing/2014/main" id="{1AB3D98E-ACF7-4436-98AB-6C760BA0CC1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56784" y="2271712"/>
            <a:ext cx="91440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5868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72626C7-8E3F-447E-85A8-CC9439BA40F1}"/>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2E5313CF-E49A-4FD2-AB56-3FE1A70C1350}"/>
              </a:ext>
            </a:extLst>
          </p:cNvPr>
          <p:cNvSpPr>
            <a:spLocks noGrp="1"/>
          </p:cNvSpPr>
          <p:nvPr>
            <p:ph type="sldNum" sz="quarter" idx="11"/>
          </p:nvPr>
        </p:nvSpPr>
        <p:spPr/>
        <p:txBody>
          <a:bodyPr/>
          <a:lstStyle/>
          <a:p>
            <a:fld id="{8A43780D-5C61-47C7-84FD-DBDC025933FC}" type="slidenum">
              <a:rPr lang="en-US" altLang="zh-CN" smtClean="0"/>
              <a:t>14</a:t>
            </a:fld>
            <a:endParaRPr lang="en-US" altLang="zh-CN"/>
          </a:p>
        </p:txBody>
      </p:sp>
      <p:sp>
        <p:nvSpPr>
          <p:cNvPr id="4" name="Title 1">
            <a:extLst>
              <a:ext uri="{FF2B5EF4-FFF2-40B4-BE49-F238E27FC236}">
                <a16:creationId xmlns:a16="http://schemas.microsoft.com/office/drawing/2014/main" id="{4AB26A92-7703-4743-A575-E638C0A9EBF3}"/>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线性降维方法</a:t>
            </a:r>
            <a:endParaRPr lang="en-US" kern="0" dirty="0"/>
          </a:p>
        </p:txBody>
      </p:sp>
      <p:sp>
        <p:nvSpPr>
          <p:cNvPr id="5" name="Content Placeholder 2">
            <a:extLst>
              <a:ext uri="{FF2B5EF4-FFF2-40B4-BE49-F238E27FC236}">
                <a16:creationId xmlns:a16="http://schemas.microsoft.com/office/drawing/2014/main" id="{4A96706D-3210-4370-9CDD-CDA224368FD1}"/>
              </a:ext>
            </a:extLst>
          </p:cNvPr>
          <p:cNvSpPr txBox="1">
            <a:spLocks/>
          </p:cNvSpPr>
          <p:nvPr/>
        </p:nvSpPr>
        <p:spPr>
          <a:xfrm>
            <a:off x="260349" y="1158875"/>
            <a:ext cx="11698769"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一般来说，欲获得低维子空间，最简单的是对原始高维空间进行线性变换。给定</a:t>
            </a:r>
            <a:r>
              <a:rPr lang="en-US" altLang="zh-CN" kern="0" dirty="0"/>
              <a:t>d</a:t>
            </a:r>
            <a:r>
              <a:rPr lang="zh-CN" altLang="en-US" kern="0" dirty="0"/>
              <a:t>维空间中的样本                                             ，变换之后得到            维空间中的样本</a:t>
            </a:r>
          </a:p>
          <a:p>
            <a:pPr marL="111125" indent="0">
              <a:buNone/>
            </a:pPr>
            <a:endParaRPr lang="zh-CN" altLang="en-US" kern="0" dirty="0"/>
          </a:p>
          <a:p>
            <a:pPr indent="-358775"/>
            <a:r>
              <a:rPr lang="zh-CN" altLang="en-US" kern="0" dirty="0"/>
              <a:t>变换矩阵</a:t>
            </a:r>
            <a:r>
              <a:rPr lang="en-US" altLang="zh-CN" kern="0" dirty="0"/>
              <a:t>W</a:t>
            </a:r>
            <a:r>
              <a:rPr lang="zh-CN" altLang="en-US" kern="0" dirty="0"/>
              <a:t>可视为   个</a:t>
            </a:r>
            <a:r>
              <a:rPr lang="en-US" altLang="zh-CN" kern="0" dirty="0"/>
              <a:t>d</a:t>
            </a:r>
            <a:r>
              <a:rPr lang="zh-CN" altLang="en-US" kern="0" dirty="0"/>
              <a:t>维属性向量。换言之，  是原属性向量   在新坐标系                             中的坐标向量。若     与                 正交，则新坐标系是一个正交坐标系，此时    为正交变换。显然，新空间中的属性是原空间中的属性的线性组合。</a:t>
            </a:r>
          </a:p>
          <a:p>
            <a:pPr indent="-358775"/>
            <a:r>
              <a:rPr lang="zh-CN" altLang="en-US" kern="0" dirty="0"/>
              <a:t>基于线性变换来进行降维的方法称为线性降维方法，对低维子空间性质的不同要求可通过对    施加不同的约束来实现。</a:t>
            </a:r>
          </a:p>
        </p:txBody>
      </p:sp>
      <p:pic>
        <p:nvPicPr>
          <p:cNvPr id="6" name="Picture 3">
            <a:extLst>
              <a:ext uri="{FF2B5EF4-FFF2-40B4-BE49-F238E27FC236}">
                <a16:creationId xmlns:a16="http://schemas.microsoft.com/office/drawing/2014/main" id="{D1BE854C-D6CD-4C5B-A3F3-91D15CE3DB2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438900" y="1734157"/>
            <a:ext cx="3416300"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
            <a:extLst>
              <a:ext uri="{FF2B5EF4-FFF2-40B4-BE49-F238E27FC236}">
                <a16:creationId xmlns:a16="http://schemas.microsoft.com/office/drawing/2014/main" id="{D3B7D538-CA3C-4758-B95B-64F783313A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37570" y="2197832"/>
            <a:ext cx="798512" cy="29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BB162421-A512-46D9-B1F2-04857BE019C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36381" y="2175606"/>
            <a:ext cx="151923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6">
            <a:extLst>
              <a:ext uri="{FF2B5EF4-FFF2-40B4-BE49-F238E27FC236}">
                <a16:creationId xmlns:a16="http://schemas.microsoft.com/office/drawing/2014/main" id="{7AF785C1-B498-4096-B52D-2C7899EE474B}"/>
              </a:ext>
            </a:extLst>
          </p:cNvPr>
          <p:cNvSpPr txBox="1"/>
          <p:nvPr/>
        </p:nvSpPr>
        <p:spPr>
          <a:xfrm>
            <a:off x="1301357" y="2739169"/>
            <a:ext cx="8394700" cy="431800"/>
          </a:xfrm>
          <a:prstGeom prst="rect">
            <a:avLst/>
          </a:prstGeom>
          <a:noFill/>
        </p:spPr>
        <p:txBody>
          <a:bodyPr>
            <a:spAutoFit/>
          </a:bodyPr>
          <a:lstStyle/>
          <a:p>
            <a:pPr fontAlgn="auto">
              <a:spcBef>
                <a:spcPts val="0"/>
              </a:spcBef>
              <a:spcAft>
                <a:spcPts val="0"/>
              </a:spcAft>
              <a:defRPr/>
            </a:pPr>
            <a:r>
              <a:rPr lang="zh-CN" altLang="en-US" sz="2200" dirty="0">
                <a:latin typeface="+mj-ea"/>
                <a:ea typeface="+mj-ea"/>
              </a:rPr>
              <a:t>其中                   是变换矩阵，                   是样本在新空间中的表达。</a:t>
            </a:r>
            <a:endParaRPr lang="en-US" sz="2200" dirty="0">
              <a:latin typeface="+mj-ea"/>
              <a:ea typeface="+mj-ea"/>
            </a:endParaRPr>
          </a:p>
        </p:txBody>
      </p:sp>
      <p:pic>
        <p:nvPicPr>
          <p:cNvPr id="10" name="Picture 7">
            <a:extLst>
              <a:ext uri="{FF2B5EF4-FFF2-40B4-BE49-F238E27FC236}">
                <a16:creationId xmlns:a16="http://schemas.microsoft.com/office/drawing/2014/main" id="{1AD5943B-8CDC-497A-8FF3-3A3D498C8DE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51567" y="2772274"/>
            <a:ext cx="1333500" cy="29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a:extLst>
              <a:ext uri="{FF2B5EF4-FFF2-40B4-BE49-F238E27FC236}">
                <a16:creationId xmlns:a16="http://schemas.microsoft.com/office/drawing/2014/main" id="{1CD3ADB5-7554-4CC7-9CE7-440B98F6C23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871912" y="2761394"/>
            <a:ext cx="1427163" cy="32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a:extLst>
              <a:ext uri="{FF2B5EF4-FFF2-40B4-BE49-F238E27FC236}">
                <a16:creationId xmlns:a16="http://schemas.microsoft.com/office/drawing/2014/main" id="{AF153D60-3DDA-4E2B-8545-331F25EABEF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861516" y="3311988"/>
            <a:ext cx="198437"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a:extLst>
              <a:ext uri="{FF2B5EF4-FFF2-40B4-BE49-F238E27FC236}">
                <a16:creationId xmlns:a16="http://schemas.microsoft.com/office/drawing/2014/main" id="{2A204CB9-A318-4737-9F42-917360FA8680}"/>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8333626" y="3396787"/>
            <a:ext cx="242888"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4">
            <a:extLst>
              <a:ext uri="{FF2B5EF4-FFF2-40B4-BE49-F238E27FC236}">
                <a16:creationId xmlns:a16="http://schemas.microsoft.com/office/drawing/2014/main" id="{92154C99-8C32-43C9-852B-ED221B7C21BF}"/>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910068" y="3405671"/>
            <a:ext cx="260350"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5">
            <a:extLst>
              <a:ext uri="{FF2B5EF4-FFF2-40B4-BE49-F238E27FC236}">
                <a16:creationId xmlns:a16="http://schemas.microsoft.com/office/drawing/2014/main" id="{9FCFB3C0-414B-472C-BF20-8280A5A55A8C}"/>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330521" y="3776538"/>
            <a:ext cx="2214563"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6">
            <a:extLst>
              <a:ext uri="{FF2B5EF4-FFF2-40B4-BE49-F238E27FC236}">
                <a16:creationId xmlns:a16="http://schemas.microsoft.com/office/drawing/2014/main" id="{410B988D-6798-4C40-A5D8-9AF43D4AF926}"/>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7646918" y="3853292"/>
            <a:ext cx="390525"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7">
            <a:extLst>
              <a:ext uri="{FF2B5EF4-FFF2-40B4-BE49-F238E27FC236}">
                <a16:creationId xmlns:a16="http://schemas.microsoft.com/office/drawing/2014/main" id="{9B4B4502-C4CA-4687-A0E4-233D322FC9EF}"/>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8426380" y="3783442"/>
            <a:ext cx="1211263" cy="31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8">
            <a:extLst>
              <a:ext uri="{FF2B5EF4-FFF2-40B4-BE49-F238E27FC236}">
                <a16:creationId xmlns:a16="http://schemas.microsoft.com/office/drawing/2014/main" id="{CA80EA83-4CEF-497B-9723-B6B3DF236544}"/>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191909" y="4259984"/>
            <a:ext cx="315913"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8">
            <a:extLst>
              <a:ext uri="{FF2B5EF4-FFF2-40B4-BE49-F238E27FC236}">
                <a16:creationId xmlns:a16="http://schemas.microsoft.com/office/drawing/2014/main" id="{B5D099DC-0A9F-4D0B-909F-35B2B1604271}"/>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5427536" y="5699125"/>
            <a:ext cx="315913"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3141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D8012D4-6B21-481B-BC6A-620A88AF66EA}"/>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290ECEF8-4DBC-4CD5-A675-56E94E172FAB}"/>
              </a:ext>
            </a:extLst>
          </p:cNvPr>
          <p:cNvSpPr>
            <a:spLocks noGrp="1"/>
          </p:cNvSpPr>
          <p:nvPr>
            <p:ph type="sldNum" sz="quarter" idx="11"/>
          </p:nvPr>
        </p:nvSpPr>
        <p:spPr/>
        <p:txBody>
          <a:bodyPr/>
          <a:lstStyle/>
          <a:p>
            <a:fld id="{8A43780D-5C61-47C7-84FD-DBDC025933FC}" type="slidenum">
              <a:rPr lang="en-US" altLang="zh-CN" smtClean="0"/>
              <a:t>15</a:t>
            </a:fld>
            <a:endParaRPr lang="en-US" altLang="zh-CN"/>
          </a:p>
        </p:txBody>
      </p:sp>
      <p:sp>
        <p:nvSpPr>
          <p:cNvPr id="4" name="Title 1">
            <a:extLst>
              <a:ext uri="{FF2B5EF4-FFF2-40B4-BE49-F238E27FC236}">
                <a16:creationId xmlns:a16="http://schemas.microsoft.com/office/drawing/2014/main" id="{2EA110E9-A343-4980-872D-EA431A5E8C87}"/>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ext Placeholder 2">
            <a:extLst>
              <a:ext uri="{FF2B5EF4-FFF2-40B4-BE49-F238E27FC236}">
                <a16:creationId xmlns:a16="http://schemas.microsoft.com/office/drawing/2014/main" id="{A812FF6D-BBE2-428B-A48C-5BC743FF01EB}"/>
              </a:ext>
            </a:extLst>
          </p:cNvPr>
          <p:cNvSpPr txBox="1">
            <a:spLocks/>
          </p:cNvSpPr>
          <p:nvPr/>
        </p:nvSpPr>
        <p:spPr>
          <a:xfrm>
            <a:off x="260350" y="1149350"/>
            <a:ext cx="11561234" cy="4572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a:buNone/>
            </a:pPr>
            <a:r>
              <a:rPr lang="zh-CN" altLang="en-US" sz="2800" kern="0" dirty="0">
                <a:solidFill>
                  <a:srgbClr val="FF0000"/>
                </a:solidFill>
              </a:rPr>
              <a:t>主成分分析</a:t>
            </a:r>
            <a:r>
              <a:rPr lang="en-US" altLang="zh-CN" sz="2800" kern="0" dirty="0">
                <a:solidFill>
                  <a:srgbClr val="FF0000"/>
                </a:solidFill>
              </a:rPr>
              <a:t>(Principal</a:t>
            </a:r>
            <a:r>
              <a:rPr lang="zh-CN" altLang="en-US" sz="2800" kern="0" dirty="0">
                <a:solidFill>
                  <a:srgbClr val="FF0000"/>
                </a:solidFill>
              </a:rPr>
              <a:t> </a:t>
            </a:r>
            <a:r>
              <a:rPr lang="en-US" altLang="zh-CN" sz="2800" kern="0" dirty="0">
                <a:solidFill>
                  <a:srgbClr val="FF0000"/>
                </a:solidFill>
              </a:rPr>
              <a:t>Component</a:t>
            </a:r>
            <a:r>
              <a:rPr lang="zh-CN" altLang="en-US" sz="2800" kern="0" dirty="0">
                <a:solidFill>
                  <a:srgbClr val="FF0000"/>
                </a:solidFill>
              </a:rPr>
              <a:t> </a:t>
            </a:r>
            <a:r>
              <a:rPr lang="en-US" altLang="zh-CN" sz="2800" kern="0" dirty="0">
                <a:solidFill>
                  <a:srgbClr val="FF0000"/>
                </a:solidFill>
              </a:rPr>
              <a:t>Analysis,</a:t>
            </a:r>
            <a:r>
              <a:rPr lang="zh-CN" altLang="en-US" sz="2800" kern="0" dirty="0">
                <a:solidFill>
                  <a:srgbClr val="FF0000"/>
                </a:solidFill>
              </a:rPr>
              <a:t> 简称</a:t>
            </a:r>
            <a:r>
              <a:rPr lang="en-US" altLang="zh-CN" sz="2800" kern="0" dirty="0">
                <a:solidFill>
                  <a:srgbClr val="FF0000"/>
                </a:solidFill>
              </a:rPr>
              <a:t>PCA)</a:t>
            </a:r>
          </a:p>
          <a:p>
            <a:endParaRPr lang="en-US" altLang="zh-CN" sz="2800" kern="0" dirty="0"/>
          </a:p>
        </p:txBody>
      </p:sp>
      <p:sp>
        <p:nvSpPr>
          <p:cNvPr id="6" name="Content Placeholder 3">
            <a:extLst>
              <a:ext uri="{FF2B5EF4-FFF2-40B4-BE49-F238E27FC236}">
                <a16:creationId xmlns:a16="http://schemas.microsoft.com/office/drawing/2014/main" id="{42B1BBA5-49DE-45E6-A439-B1385D2E0FB6}"/>
              </a:ext>
            </a:extLst>
          </p:cNvPr>
          <p:cNvSpPr txBox="1">
            <a:spLocks/>
          </p:cNvSpPr>
          <p:nvPr/>
        </p:nvSpPr>
        <p:spPr>
          <a:xfrm>
            <a:off x="260350" y="2068513"/>
            <a:ext cx="11561234" cy="3852862"/>
          </a:xfrm>
          <a:prstGeom prst="rect">
            <a:avLst/>
          </a:prstGeom>
        </p:spPr>
        <p:txBody>
          <a:bodyPr rtlCol="0">
            <a:normAutofit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sz="2400" kern="0"/>
              <a:t>对于正交属性空间中的样本点，如何用一个超平面对所有样本进行恰当的表达？</a:t>
            </a:r>
            <a:endParaRPr lang="en-US" altLang="zh-CN" sz="2400" kern="0"/>
          </a:p>
          <a:p>
            <a:pPr indent="-360000" fontAlgn="auto">
              <a:spcAft>
                <a:spcPts val="0"/>
              </a:spcAft>
              <a:defRPr/>
            </a:pPr>
            <a:endParaRPr lang="en-US" altLang="zh-CN" kern="0"/>
          </a:p>
          <a:p>
            <a:pPr indent="-360000" fontAlgn="auto">
              <a:spcAft>
                <a:spcPts val="0"/>
              </a:spcAft>
              <a:defRPr/>
            </a:pPr>
            <a:r>
              <a:rPr lang="zh-CN" altLang="en-US" kern="0"/>
              <a:t>容易想到，若存在这样的超平面，那么它大概应具有这样的性质：</a:t>
            </a:r>
            <a:endParaRPr lang="en-US" altLang="zh-CN" kern="0"/>
          </a:p>
          <a:p>
            <a:pPr lvl="1" indent="-360000" fontAlgn="auto">
              <a:spcAft>
                <a:spcPts val="0"/>
              </a:spcAft>
              <a:defRPr/>
            </a:pPr>
            <a:r>
              <a:rPr lang="zh-CN" altLang="en-US" kern="0"/>
              <a:t>最近重构性：样本点到这个超平面的距离都足够近；</a:t>
            </a:r>
            <a:endParaRPr lang="en-US" altLang="zh-CN" kern="0"/>
          </a:p>
          <a:p>
            <a:pPr lvl="1" indent="-360000" fontAlgn="auto">
              <a:spcAft>
                <a:spcPts val="0"/>
              </a:spcAft>
              <a:defRPr/>
            </a:pPr>
            <a:r>
              <a:rPr lang="zh-CN" altLang="en-US" kern="0"/>
              <a:t>最大可分性：样本点在这个超平面上的投影能尽可能分开。</a:t>
            </a:r>
            <a:endParaRPr lang="en-US" altLang="zh-CN" kern="0"/>
          </a:p>
          <a:p>
            <a:pPr lvl="1" indent="-360000" fontAlgn="auto">
              <a:spcAft>
                <a:spcPts val="0"/>
              </a:spcAft>
              <a:defRPr/>
            </a:pPr>
            <a:endParaRPr lang="en-US" altLang="zh-CN" kern="0"/>
          </a:p>
          <a:p>
            <a:pPr indent="-360000" fontAlgn="auto">
              <a:spcAft>
                <a:spcPts val="0"/>
              </a:spcAft>
              <a:defRPr/>
            </a:pPr>
            <a:r>
              <a:rPr lang="zh-CN" altLang="en-US" kern="0"/>
              <a:t>基于最近重构性和最大可分性，能分别得到主成分分析的两种等价推导。</a:t>
            </a:r>
          </a:p>
          <a:p>
            <a:pPr marL="0" indent="0" fontAlgn="auto">
              <a:spcAft>
                <a:spcPts val="0"/>
              </a:spcAft>
              <a:buFont typeface="Wingdings" panose="05000000000000000000" pitchFamily="2" charset="2"/>
              <a:buNone/>
              <a:defRPr/>
            </a:pPr>
            <a:endParaRPr lang="zh-CN" altLang="en-US" kern="0"/>
          </a:p>
          <a:p>
            <a:pPr marL="0" indent="0" fontAlgn="auto">
              <a:spcAft>
                <a:spcPts val="0"/>
              </a:spcAft>
              <a:buFont typeface="Wingdings" panose="05000000000000000000" pitchFamily="2" charset="2"/>
              <a:buNone/>
              <a:defRPr/>
            </a:pPr>
            <a:endParaRPr lang="zh-CN" altLang="en-US" kern="0" dirty="0"/>
          </a:p>
        </p:txBody>
      </p:sp>
    </p:spTree>
    <p:extLst>
      <p:ext uri="{BB962C8B-B14F-4D97-AF65-F5344CB8AC3E}">
        <p14:creationId xmlns:p14="http://schemas.microsoft.com/office/powerpoint/2010/main" val="34883663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78FB67B-D95B-4A1A-9285-78A422BB0FB5}"/>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BA5732FB-D1FA-416E-AF40-43C55D74E413}"/>
              </a:ext>
            </a:extLst>
          </p:cNvPr>
          <p:cNvSpPr>
            <a:spLocks noGrp="1"/>
          </p:cNvSpPr>
          <p:nvPr>
            <p:ph type="sldNum" sz="quarter" idx="11"/>
          </p:nvPr>
        </p:nvSpPr>
        <p:spPr/>
        <p:txBody>
          <a:bodyPr/>
          <a:lstStyle/>
          <a:p>
            <a:fld id="{8A43780D-5C61-47C7-84FD-DBDC025933FC}" type="slidenum">
              <a:rPr lang="en-US" altLang="zh-CN" smtClean="0"/>
              <a:t>16</a:t>
            </a:fld>
            <a:endParaRPr lang="en-US" altLang="zh-CN"/>
          </a:p>
        </p:txBody>
      </p:sp>
      <p:sp>
        <p:nvSpPr>
          <p:cNvPr id="4" name="Title 1">
            <a:extLst>
              <a:ext uri="{FF2B5EF4-FFF2-40B4-BE49-F238E27FC236}">
                <a16:creationId xmlns:a16="http://schemas.microsoft.com/office/drawing/2014/main" id="{B77A93FC-2BFC-4233-94F4-D117C2B2DD77}"/>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ext Placeholder 2">
            <a:extLst>
              <a:ext uri="{FF2B5EF4-FFF2-40B4-BE49-F238E27FC236}">
                <a16:creationId xmlns:a16="http://schemas.microsoft.com/office/drawing/2014/main" id="{12016A97-660D-4585-BE5C-A395396F0D40}"/>
              </a:ext>
            </a:extLst>
          </p:cNvPr>
          <p:cNvSpPr txBox="1">
            <a:spLocks/>
          </p:cNvSpPr>
          <p:nvPr/>
        </p:nvSpPr>
        <p:spPr>
          <a:xfrm>
            <a:off x="260349" y="1149350"/>
            <a:ext cx="11698769"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最近重构性</a:t>
            </a:r>
            <a:endParaRPr lang="en-US" kern="0" dirty="0">
              <a:solidFill>
                <a:srgbClr val="FF0000"/>
              </a:solidFill>
            </a:endParaRPr>
          </a:p>
        </p:txBody>
      </p:sp>
      <p:sp>
        <p:nvSpPr>
          <p:cNvPr id="6" name="Content Placeholder 3">
            <a:extLst>
              <a:ext uri="{FF2B5EF4-FFF2-40B4-BE49-F238E27FC236}">
                <a16:creationId xmlns:a16="http://schemas.microsoft.com/office/drawing/2014/main" id="{62EF5F56-EE1C-4940-831E-7426751421BA}"/>
              </a:ext>
            </a:extLst>
          </p:cNvPr>
          <p:cNvSpPr txBox="1">
            <a:spLocks/>
          </p:cNvSpPr>
          <p:nvPr/>
        </p:nvSpPr>
        <p:spPr>
          <a:xfrm>
            <a:off x="260349" y="1746250"/>
            <a:ext cx="11698769"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对样本进行中心化，             ，再假定投影变换后得到的新坐标系为                             ， 其中    是标准正交基向量，</a:t>
            </a:r>
          </a:p>
          <a:p>
            <a:endParaRPr lang="zh-CN" altLang="en-US" kern="0" dirty="0"/>
          </a:p>
          <a:p>
            <a:endParaRPr lang="en-US" altLang="zh-CN" kern="0" dirty="0"/>
          </a:p>
          <a:p>
            <a:r>
              <a:rPr lang="zh-CN" altLang="en-US" kern="0" dirty="0"/>
              <a:t>若丢弃新坐标系中的部分坐标，即将维度降低到             ，则样本点在低维坐标系中的投影是                                     ，                是    在低维坐标下第</a:t>
            </a:r>
            <a:r>
              <a:rPr lang="en-US" altLang="zh-CN" kern="0" dirty="0"/>
              <a:t>j</a:t>
            </a:r>
            <a:r>
              <a:rPr lang="zh-CN" altLang="en-US" kern="0" dirty="0"/>
              <a:t>维的坐标，若基于   来重构    ，则会得到</a:t>
            </a:r>
            <a:endParaRPr lang="en-US" altLang="zh-CN" kern="0" dirty="0"/>
          </a:p>
          <a:p>
            <a:endParaRPr lang="en-US" altLang="zh-CN" kern="0" dirty="0"/>
          </a:p>
          <a:p>
            <a:endParaRPr lang="en-US" altLang="zh-CN" kern="0" dirty="0"/>
          </a:p>
        </p:txBody>
      </p:sp>
      <p:pic>
        <p:nvPicPr>
          <p:cNvPr id="7" name="Picture 6">
            <a:extLst>
              <a:ext uri="{FF2B5EF4-FFF2-40B4-BE49-F238E27FC236}">
                <a16:creationId xmlns:a16="http://schemas.microsoft.com/office/drawing/2014/main" id="{925103F0-956E-40D4-BB72-71010737FFF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77093" y="1828443"/>
            <a:ext cx="113823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23FE3CB4-FB2A-475E-92DE-3C1770C9EB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63822" y="2370333"/>
            <a:ext cx="2090738"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07643E8F-8787-444C-9684-39B3B434BBF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46212" y="2363937"/>
            <a:ext cx="344487"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3">
            <a:extLst>
              <a:ext uri="{FF2B5EF4-FFF2-40B4-BE49-F238E27FC236}">
                <a16:creationId xmlns:a16="http://schemas.microsoft.com/office/drawing/2014/main" id="{BECA2C06-CA7C-4E70-8F15-DD1E459EC77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527657" y="2949476"/>
            <a:ext cx="3930650" cy="373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4">
            <a:extLst>
              <a:ext uri="{FF2B5EF4-FFF2-40B4-BE49-F238E27FC236}">
                <a16:creationId xmlns:a16="http://schemas.microsoft.com/office/drawing/2014/main" id="{8EB27136-6AAA-4D73-A2C2-01A1D9B8061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932488" y="3993900"/>
            <a:ext cx="8509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5">
            <a:extLst>
              <a:ext uri="{FF2B5EF4-FFF2-40B4-BE49-F238E27FC236}">
                <a16:creationId xmlns:a16="http://schemas.microsoft.com/office/drawing/2014/main" id="{B695339B-CAB9-48D8-BC40-DB0C43F7FA4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060077" y="4401294"/>
            <a:ext cx="2795587"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6">
            <a:extLst>
              <a:ext uri="{FF2B5EF4-FFF2-40B4-BE49-F238E27FC236}">
                <a16:creationId xmlns:a16="http://schemas.microsoft.com/office/drawing/2014/main" id="{ED1CD2F2-0284-4A84-B680-5044E809361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8032376" y="4411413"/>
            <a:ext cx="1325562"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7">
            <a:extLst>
              <a:ext uri="{FF2B5EF4-FFF2-40B4-BE49-F238E27FC236}">
                <a16:creationId xmlns:a16="http://schemas.microsoft.com/office/drawing/2014/main" id="{9D721DCA-CB60-4318-B69C-0D8D38754219}"/>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9777216" y="4499162"/>
            <a:ext cx="260350"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5">
            <a:extLst>
              <a:ext uri="{FF2B5EF4-FFF2-40B4-BE49-F238E27FC236}">
                <a16:creationId xmlns:a16="http://schemas.microsoft.com/office/drawing/2014/main" id="{9F4F598D-EED6-4F40-81BF-25413F9743B0}"/>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075631" y="4935131"/>
            <a:ext cx="279400" cy="21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1">
            <a:extLst>
              <a:ext uri="{FF2B5EF4-FFF2-40B4-BE49-F238E27FC236}">
                <a16:creationId xmlns:a16="http://schemas.microsoft.com/office/drawing/2014/main" id="{5A109F74-0B97-4B57-BE4D-4E9A80A40968}"/>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457870" y="4946354"/>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0">
            <a:extLst>
              <a:ext uri="{FF2B5EF4-FFF2-40B4-BE49-F238E27FC236}">
                <a16:creationId xmlns:a16="http://schemas.microsoft.com/office/drawing/2014/main" id="{E089F765-0A96-45AC-BA29-4496BE625B71}"/>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4440631" y="5345112"/>
            <a:ext cx="1828800" cy="884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53885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2F7F2D4-3037-41B5-86F0-58490B3AC36F}"/>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D9ABBFFE-626B-42F5-9233-0ADA153FB278}"/>
              </a:ext>
            </a:extLst>
          </p:cNvPr>
          <p:cNvSpPr>
            <a:spLocks noGrp="1"/>
          </p:cNvSpPr>
          <p:nvPr>
            <p:ph type="sldNum" sz="quarter" idx="11"/>
          </p:nvPr>
        </p:nvSpPr>
        <p:spPr/>
        <p:txBody>
          <a:bodyPr/>
          <a:lstStyle/>
          <a:p>
            <a:fld id="{8A43780D-5C61-47C7-84FD-DBDC025933FC}" type="slidenum">
              <a:rPr lang="en-US" altLang="zh-CN" smtClean="0"/>
              <a:t>17</a:t>
            </a:fld>
            <a:endParaRPr lang="en-US" altLang="zh-CN"/>
          </a:p>
        </p:txBody>
      </p:sp>
      <p:sp>
        <p:nvSpPr>
          <p:cNvPr id="4" name="Title 1">
            <a:extLst>
              <a:ext uri="{FF2B5EF4-FFF2-40B4-BE49-F238E27FC236}">
                <a16:creationId xmlns:a16="http://schemas.microsoft.com/office/drawing/2014/main" id="{47A1F577-6DE1-40A7-B815-C2BE642A0FEA}"/>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itle 1">
            <a:extLst>
              <a:ext uri="{FF2B5EF4-FFF2-40B4-BE49-F238E27FC236}">
                <a16:creationId xmlns:a16="http://schemas.microsoft.com/office/drawing/2014/main" id="{47F8651B-FA56-4E8C-B72E-DFAEB5B1820E}"/>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6" name="Text Placeholder 2">
            <a:extLst>
              <a:ext uri="{FF2B5EF4-FFF2-40B4-BE49-F238E27FC236}">
                <a16:creationId xmlns:a16="http://schemas.microsoft.com/office/drawing/2014/main" id="{CEE0237A-FE0C-4EF4-B400-B9747D41E932}"/>
              </a:ext>
            </a:extLst>
          </p:cNvPr>
          <p:cNvSpPr txBox="1">
            <a:spLocks/>
          </p:cNvSpPr>
          <p:nvPr/>
        </p:nvSpPr>
        <p:spPr>
          <a:xfrm>
            <a:off x="260349" y="1149350"/>
            <a:ext cx="11698769"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最近重构性</a:t>
            </a:r>
            <a:endParaRPr lang="en-US" kern="0" dirty="0">
              <a:solidFill>
                <a:srgbClr val="FF0000"/>
              </a:solidFill>
            </a:endParaRPr>
          </a:p>
        </p:txBody>
      </p:sp>
      <p:sp>
        <p:nvSpPr>
          <p:cNvPr id="9" name="Content Placeholder 3">
            <a:extLst>
              <a:ext uri="{FF2B5EF4-FFF2-40B4-BE49-F238E27FC236}">
                <a16:creationId xmlns:a16="http://schemas.microsoft.com/office/drawing/2014/main" id="{EA9412BC-38CE-4386-803C-B2FC5E1896FA}"/>
              </a:ext>
            </a:extLst>
          </p:cNvPr>
          <p:cNvSpPr txBox="1">
            <a:spLocks/>
          </p:cNvSpPr>
          <p:nvPr/>
        </p:nvSpPr>
        <p:spPr>
          <a:xfrm>
            <a:off x="260349" y="1720850"/>
            <a:ext cx="1185288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考虑整个训练集，原样本点    与基于投影重构的样本点     之间的距离为</a:t>
            </a:r>
            <a:endParaRPr lang="en-US" altLang="zh-CN" kern="0" dirty="0"/>
          </a:p>
          <a:p>
            <a:endParaRPr lang="en-US" altLang="zh-CN" kern="0" dirty="0"/>
          </a:p>
          <a:p>
            <a:endParaRPr lang="en-US" altLang="zh-CN" kern="0" dirty="0"/>
          </a:p>
          <a:p>
            <a:pPr marL="0" indent="0">
              <a:buNone/>
            </a:pPr>
            <a:endParaRPr lang="en-US" altLang="zh-CN" kern="0" dirty="0"/>
          </a:p>
          <a:p>
            <a:r>
              <a:rPr lang="zh-CN" altLang="en-US" kern="0" dirty="0"/>
              <a:t>根据最近重构性应最小化上式。考虑到      是标准正交基，</a:t>
            </a:r>
            <a:r>
              <a:rPr lang="en-US" altLang="zh-CN" kern="0" dirty="0"/>
              <a:t>         </a:t>
            </a:r>
            <a:r>
              <a:rPr lang="zh-CN" altLang="en-US" sz="3200" dirty="0"/>
              <a:t>是协方差矩阵，有</a:t>
            </a:r>
            <a:endParaRPr lang="en-US" altLang="zh-CN" sz="3200" dirty="0"/>
          </a:p>
          <a:p>
            <a:pPr marL="0" indent="0">
              <a:buNone/>
            </a:pPr>
            <a:r>
              <a:rPr lang="zh-CN" altLang="en-US" kern="0" dirty="0"/>
              <a:t>         </a:t>
            </a:r>
            <a:endParaRPr lang="en-US" altLang="zh-CN" kern="0" dirty="0"/>
          </a:p>
          <a:p>
            <a:endParaRPr lang="en-US" altLang="zh-CN" kern="0" dirty="0"/>
          </a:p>
        </p:txBody>
      </p:sp>
      <p:pic>
        <p:nvPicPr>
          <p:cNvPr id="10" name="Picture 16">
            <a:extLst>
              <a:ext uri="{FF2B5EF4-FFF2-40B4-BE49-F238E27FC236}">
                <a16:creationId xmlns:a16="http://schemas.microsoft.com/office/drawing/2014/main" id="{F9EFB719-808D-41D0-A324-000D605D43A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31480" y="1917700"/>
            <a:ext cx="287337"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0">
            <a:extLst>
              <a:ext uri="{FF2B5EF4-FFF2-40B4-BE49-F238E27FC236}">
                <a16:creationId xmlns:a16="http://schemas.microsoft.com/office/drawing/2014/main" id="{5D55F452-ACD6-4372-8E8F-8257CCCFECF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940194" y="1866105"/>
            <a:ext cx="309562"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6">
            <a:extLst>
              <a:ext uri="{FF2B5EF4-FFF2-40B4-BE49-F238E27FC236}">
                <a16:creationId xmlns:a16="http://schemas.microsoft.com/office/drawing/2014/main" id="{19638BF3-4266-4623-8FB0-F657A18AAD2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67705" y="2613026"/>
            <a:ext cx="5842000" cy="1673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8">
            <a:extLst>
              <a:ext uri="{FF2B5EF4-FFF2-40B4-BE49-F238E27FC236}">
                <a16:creationId xmlns:a16="http://schemas.microsoft.com/office/drawing/2014/main" id="{481B6C07-5DE6-4E98-8A68-E565B44797E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283004" y="4462321"/>
            <a:ext cx="869950"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7">
            <a:extLst>
              <a:ext uri="{FF2B5EF4-FFF2-40B4-BE49-F238E27FC236}">
                <a16:creationId xmlns:a16="http://schemas.microsoft.com/office/drawing/2014/main" id="{E9426953-21FB-4044-8F64-4CC88001C7F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338174" y="4584559"/>
            <a:ext cx="395288" cy="25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24">
            <a:extLst>
              <a:ext uri="{FF2B5EF4-FFF2-40B4-BE49-F238E27FC236}">
                <a16:creationId xmlns:a16="http://schemas.microsoft.com/office/drawing/2014/main" id="{25AD949B-2FD0-446A-88EC-FE2C1603B95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665511" y="5022693"/>
            <a:ext cx="2846388" cy="782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23">
            <a:extLst>
              <a:ext uri="{FF2B5EF4-FFF2-40B4-BE49-F238E27FC236}">
                <a16:creationId xmlns:a16="http://schemas.microsoft.com/office/drawing/2014/main" id="{EC488E14-5F2A-4529-A4F3-8FCE73896BE1}"/>
              </a:ext>
            </a:extLst>
          </p:cNvPr>
          <p:cNvSpPr txBox="1">
            <a:spLocks noChangeArrowheads="1"/>
          </p:cNvSpPr>
          <p:nvPr/>
        </p:nvSpPr>
        <p:spPr bwMode="auto">
          <a:xfrm>
            <a:off x="788577" y="5930758"/>
            <a:ext cx="81280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a:t>这就是主成分分析的优化目标。</a:t>
            </a:r>
            <a:endParaRPr lang="en-US" altLang="zh-CN" sz="2200"/>
          </a:p>
        </p:txBody>
      </p:sp>
    </p:spTree>
    <p:extLst>
      <p:ext uri="{BB962C8B-B14F-4D97-AF65-F5344CB8AC3E}">
        <p14:creationId xmlns:p14="http://schemas.microsoft.com/office/powerpoint/2010/main" val="3086332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836DCEE-A430-46E8-909F-B3AB971D325D}"/>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EB543C9E-5EF4-424E-9CEE-3E0B256648BD}"/>
              </a:ext>
            </a:extLst>
          </p:cNvPr>
          <p:cNvSpPr>
            <a:spLocks noGrp="1"/>
          </p:cNvSpPr>
          <p:nvPr>
            <p:ph type="sldNum" sz="quarter" idx="11"/>
          </p:nvPr>
        </p:nvSpPr>
        <p:spPr/>
        <p:txBody>
          <a:bodyPr/>
          <a:lstStyle/>
          <a:p>
            <a:fld id="{8A43780D-5C61-47C7-84FD-DBDC025933FC}" type="slidenum">
              <a:rPr lang="en-US" altLang="zh-CN" smtClean="0"/>
              <a:t>18</a:t>
            </a:fld>
            <a:endParaRPr lang="en-US" altLang="zh-CN"/>
          </a:p>
        </p:txBody>
      </p:sp>
      <p:sp>
        <p:nvSpPr>
          <p:cNvPr id="4" name="Title 1">
            <a:extLst>
              <a:ext uri="{FF2B5EF4-FFF2-40B4-BE49-F238E27FC236}">
                <a16:creationId xmlns:a16="http://schemas.microsoft.com/office/drawing/2014/main" id="{8B7C24AE-77D5-44F9-B7EC-B5A7AF05258D}"/>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itle 1">
            <a:extLst>
              <a:ext uri="{FF2B5EF4-FFF2-40B4-BE49-F238E27FC236}">
                <a16:creationId xmlns:a16="http://schemas.microsoft.com/office/drawing/2014/main" id="{959EC48D-F273-443E-B82B-80AF8BF01AA2}"/>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6" name="Text Placeholder 2">
            <a:extLst>
              <a:ext uri="{FF2B5EF4-FFF2-40B4-BE49-F238E27FC236}">
                <a16:creationId xmlns:a16="http://schemas.microsoft.com/office/drawing/2014/main" id="{0F665FAF-843D-4AF8-87DD-3D53FD1829A8}"/>
              </a:ext>
            </a:extLst>
          </p:cNvPr>
          <p:cNvSpPr txBox="1">
            <a:spLocks/>
          </p:cNvSpPr>
          <p:nvPr/>
        </p:nvSpPr>
        <p:spPr>
          <a:xfrm>
            <a:off x="260350"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最大可分性</a:t>
            </a:r>
            <a:endParaRPr lang="en-US" kern="0" dirty="0">
              <a:solidFill>
                <a:srgbClr val="FF0000"/>
              </a:solidFill>
            </a:endParaRPr>
          </a:p>
        </p:txBody>
      </p:sp>
      <p:sp>
        <p:nvSpPr>
          <p:cNvPr id="7" name="Content Placeholder 3">
            <a:extLst>
              <a:ext uri="{FF2B5EF4-FFF2-40B4-BE49-F238E27FC236}">
                <a16:creationId xmlns:a16="http://schemas.microsoft.com/office/drawing/2014/main" id="{D53A4386-C878-42B6-9AE9-3FD5443534A3}"/>
              </a:ext>
            </a:extLst>
          </p:cNvPr>
          <p:cNvSpPr txBox="1">
            <a:spLocks/>
          </p:cNvSpPr>
          <p:nvPr/>
        </p:nvSpPr>
        <p:spPr>
          <a:xfrm>
            <a:off x="260350" y="1257300"/>
            <a:ext cx="11667947"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a:buNone/>
            </a:pPr>
            <a:endParaRPr lang="zh-CN" altLang="en-US" kern="0" dirty="0"/>
          </a:p>
          <a:p>
            <a:r>
              <a:rPr lang="zh-CN" altLang="en-US" kern="0" dirty="0"/>
              <a:t>样本点    在新空间中超平面上的投影是          ，若所有样本点的投影能尽可能分开，则应该使得投影后样本点的方差最大化。若投影后样本点的方差是                  ，于是优化目标可写为    </a:t>
            </a:r>
          </a:p>
        </p:txBody>
      </p:sp>
      <p:pic>
        <p:nvPicPr>
          <p:cNvPr id="8" name="Picture 6">
            <a:extLst>
              <a:ext uri="{FF2B5EF4-FFF2-40B4-BE49-F238E27FC236}">
                <a16:creationId xmlns:a16="http://schemas.microsoft.com/office/drawing/2014/main" id="{8817D719-BD5E-4CF3-80A6-FA73AD57449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2052781"/>
            <a:ext cx="31908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a:extLst>
              <a:ext uri="{FF2B5EF4-FFF2-40B4-BE49-F238E27FC236}">
                <a16:creationId xmlns:a16="http://schemas.microsoft.com/office/drawing/2014/main" id="{91C38B34-A652-4ADF-B92B-49F1C445E85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16080" y="1967056"/>
            <a:ext cx="809625"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1">
            <a:extLst>
              <a:ext uri="{FF2B5EF4-FFF2-40B4-BE49-F238E27FC236}">
                <a16:creationId xmlns:a16="http://schemas.microsoft.com/office/drawing/2014/main" id="{2850AF54-B2EB-4005-AA1C-65ED71D7B6A8}"/>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89375" y="2849473"/>
            <a:ext cx="1371600" cy="43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2">
            <a:extLst>
              <a:ext uri="{FF2B5EF4-FFF2-40B4-BE49-F238E27FC236}">
                <a16:creationId xmlns:a16="http://schemas.microsoft.com/office/drawing/2014/main" id="{913379F7-9327-4085-B548-9AC0946E598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005512" y="3429000"/>
            <a:ext cx="2797175" cy="852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3">
            <a:extLst>
              <a:ext uri="{FF2B5EF4-FFF2-40B4-BE49-F238E27FC236}">
                <a16:creationId xmlns:a16="http://schemas.microsoft.com/office/drawing/2014/main" id="{E59E6D14-A2C8-468A-A351-80DC628D4D33}"/>
              </a:ext>
            </a:extLst>
          </p:cNvPr>
          <p:cNvSpPr txBox="1">
            <a:spLocks noChangeArrowheads="1"/>
          </p:cNvSpPr>
          <p:nvPr/>
        </p:nvSpPr>
        <p:spPr bwMode="auto">
          <a:xfrm>
            <a:off x="512763" y="4872038"/>
            <a:ext cx="475297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显然与                               等价。</a:t>
            </a:r>
            <a:endParaRPr lang="en-US" altLang="zh-CN" sz="2200" dirty="0"/>
          </a:p>
        </p:txBody>
      </p:sp>
      <p:pic>
        <p:nvPicPr>
          <p:cNvPr id="14" name="Picture 14">
            <a:extLst>
              <a:ext uri="{FF2B5EF4-FFF2-40B4-BE49-F238E27FC236}">
                <a16:creationId xmlns:a16="http://schemas.microsoft.com/office/drawing/2014/main" id="{E9C8CFD2-E385-4DDE-9424-93FC4EA3386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569618" y="4692650"/>
            <a:ext cx="2871787" cy="79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7">
            <a:extLst>
              <a:ext uri="{FF2B5EF4-FFF2-40B4-BE49-F238E27FC236}">
                <a16:creationId xmlns:a16="http://schemas.microsoft.com/office/drawing/2014/main" id="{742ECCAB-90ED-49CB-BD02-B552AE10D96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86567" y="2641887"/>
            <a:ext cx="3113087" cy="440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70228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C090E00-6453-4FB8-90D2-3331F034961F}"/>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6A280B45-B76C-4A15-8A43-0365E2D92BB3}"/>
              </a:ext>
            </a:extLst>
          </p:cNvPr>
          <p:cNvSpPr>
            <a:spLocks noGrp="1"/>
          </p:cNvSpPr>
          <p:nvPr>
            <p:ph type="sldNum" sz="quarter" idx="11"/>
          </p:nvPr>
        </p:nvSpPr>
        <p:spPr/>
        <p:txBody>
          <a:bodyPr/>
          <a:lstStyle/>
          <a:p>
            <a:fld id="{8A43780D-5C61-47C7-84FD-DBDC025933FC}" type="slidenum">
              <a:rPr lang="en-US" altLang="zh-CN" smtClean="0"/>
              <a:t>19</a:t>
            </a:fld>
            <a:endParaRPr lang="en-US" altLang="zh-CN"/>
          </a:p>
        </p:txBody>
      </p:sp>
      <p:sp>
        <p:nvSpPr>
          <p:cNvPr id="4" name="Title 1">
            <a:extLst>
              <a:ext uri="{FF2B5EF4-FFF2-40B4-BE49-F238E27FC236}">
                <a16:creationId xmlns:a16="http://schemas.microsoft.com/office/drawing/2014/main" id="{DDBA83D6-0461-4420-BB67-942610244D90}"/>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itle 1">
            <a:extLst>
              <a:ext uri="{FF2B5EF4-FFF2-40B4-BE49-F238E27FC236}">
                <a16:creationId xmlns:a16="http://schemas.microsoft.com/office/drawing/2014/main" id="{E15D3673-66E1-483F-8D79-EE9075AC5155}"/>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6" name="Text Placeholder 2">
            <a:extLst>
              <a:ext uri="{FF2B5EF4-FFF2-40B4-BE49-F238E27FC236}">
                <a16:creationId xmlns:a16="http://schemas.microsoft.com/office/drawing/2014/main" id="{1DEA01B7-929F-4C06-9208-02D7ACF9C7A2}"/>
              </a:ext>
            </a:extLst>
          </p:cNvPr>
          <p:cNvSpPr txBox="1">
            <a:spLocks/>
          </p:cNvSpPr>
          <p:nvPr/>
        </p:nvSpPr>
        <p:spPr>
          <a:xfrm>
            <a:off x="260350"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en-US" altLang="zh-CN" kern="0" dirty="0">
                <a:solidFill>
                  <a:srgbClr val="FF0000"/>
                </a:solidFill>
              </a:rPr>
              <a:t>PCA</a:t>
            </a:r>
            <a:r>
              <a:rPr lang="zh-CN" altLang="en-US" kern="0" dirty="0">
                <a:solidFill>
                  <a:srgbClr val="FF0000"/>
                </a:solidFill>
              </a:rPr>
              <a:t>的求解</a:t>
            </a:r>
            <a:endParaRPr lang="en-US" kern="0" dirty="0">
              <a:solidFill>
                <a:srgbClr val="FF0000"/>
              </a:solidFill>
            </a:endParaRPr>
          </a:p>
        </p:txBody>
      </p:sp>
      <p:pic>
        <p:nvPicPr>
          <p:cNvPr id="7" name="Picture 15">
            <a:extLst>
              <a:ext uri="{FF2B5EF4-FFF2-40B4-BE49-F238E27FC236}">
                <a16:creationId xmlns:a16="http://schemas.microsoft.com/office/drawing/2014/main" id="{B9C8A89B-496A-4829-ACCE-2B8FBB02A21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91759" y="1829514"/>
            <a:ext cx="2917825" cy="887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7">
            <a:extLst>
              <a:ext uri="{FF2B5EF4-FFF2-40B4-BE49-F238E27FC236}">
                <a16:creationId xmlns:a16="http://schemas.microsoft.com/office/drawing/2014/main" id="{1E0A479E-0D77-4C10-B567-708BD78110A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03397" y="1829514"/>
            <a:ext cx="3176587" cy="87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Content Placeholder 3">
            <a:extLst>
              <a:ext uri="{FF2B5EF4-FFF2-40B4-BE49-F238E27FC236}">
                <a16:creationId xmlns:a16="http://schemas.microsoft.com/office/drawing/2014/main" id="{F842759B-9D07-4F1E-B6D5-3A472D0F538B}"/>
              </a:ext>
            </a:extLst>
          </p:cNvPr>
          <p:cNvSpPr txBox="1">
            <a:spLocks/>
          </p:cNvSpPr>
          <p:nvPr/>
        </p:nvSpPr>
        <p:spPr>
          <a:xfrm>
            <a:off x="164286" y="2827730"/>
            <a:ext cx="1167822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对优化式使用拉格朗日乘子法可得         </a:t>
            </a:r>
            <a:endParaRPr lang="zh-CN" altLang="en-US" kern="0" dirty="0"/>
          </a:p>
        </p:txBody>
      </p:sp>
      <p:pic>
        <p:nvPicPr>
          <p:cNvPr id="10" name="Picture 4">
            <a:extLst>
              <a:ext uri="{FF2B5EF4-FFF2-40B4-BE49-F238E27FC236}">
                <a16:creationId xmlns:a16="http://schemas.microsoft.com/office/drawing/2014/main" id="{37667446-321D-43F6-B664-1FFE5127546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08400" y="3431773"/>
            <a:ext cx="2387600" cy="32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3">
            <a:extLst>
              <a:ext uri="{FF2B5EF4-FFF2-40B4-BE49-F238E27FC236}">
                <a16:creationId xmlns:a16="http://schemas.microsoft.com/office/drawing/2014/main" id="{861E9C23-DFC2-41CB-AE7A-0FB99873F723}"/>
              </a:ext>
            </a:extLst>
          </p:cNvPr>
          <p:cNvSpPr txBox="1">
            <a:spLocks noChangeArrowheads="1"/>
          </p:cNvSpPr>
          <p:nvPr/>
        </p:nvSpPr>
        <p:spPr bwMode="auto">
          <a:xfrm>
            <a:off x="593725" y="4641850"/>
            <a:ext cx="1122785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只需对协方差矩阵         进行特征值分解，并将求得的特征值序：                           ，再取前   个特征值对应的特征向量构成                              ，这就是主成分分析的解。</a:t>
            </a:r>
            <a:endParaRPr lang="en-US" altLang="zh-CN" sz="2200" dirty="0"/>
          </a:p>
        </p:txBody>
      </p:sp>
      <p:pic>
        <p:nvPicPr>
          <p:cNvPr id="12" name="Picture 5">
            <a:extLst>
              <a:ext uri="{FF2B5EF4-FFF2-40B4-BE49-F238E27FC236}">
                <a16:creationId xmlns:a16="http://schemas.microsoft.com/office/drawing/2014/main" id="{FA16AF75-B6F0-42AE-9E66-E82D72A1AFE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970213" y="4670425"/>
            <a:ext cx="779462"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8">
            <a:extLst>
              <a:ext uri="{FF2B5EF4-FFF2-40B4-BE49-F238E27FC236}">
                <a16:creationId xmlns:a16="http://schemas.microsoft.com/office/drawing/2014/main" id="{0A7EA7FB-2E3A-41A3-A904-73BE7C867BF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746501" y="4714875"/>
            <a:ext cx="2566987"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9">
            <a:extLst>
              <a:ext uri="{FF2B5EF4-FFF2-40B4-BE49-F238E27FC236}">
                <a16:creationId xmlns:a16="http://schemas.microsoft.com/office/drawing/2014/main" id="{FE9AFBF2-2FCC-45D4-A39B-7CDF9398DD5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583796" y="5026570"/>
            <a:ext cx="207963"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8">
            <a:extLst>
              <a:ext uri="{FF2B5EF4-FFF2-40B4-BE49-F238E27FC236}">
                <a16:creationId xmlns:a16="http://schemas.microsoft.com/office/drawing/2014/main" id="{5DC6B005-E453-419A-A337-8F218B7B78F6}"/>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528603" y="5082420"/>
            <a:ext cx="2879725" cy="29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659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FA3D9A9-4C9E-4164-B5A8-25D7C02E9CE4}"/>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AF3B2034-16D1-49BB-9263-F5162AAC04A8}"/>
              </a:ext>
            </a:extLst>
          </p:cNvPr>
          <p:cNvSpPr>
            <a:spLocks noGrp="1"/>
          </p:cNvSpPr>
          <p:nvPr>
            <p:ph type="sldNum" sz="quarter" idx="11"/>
          </p:nvPr>
        </p:nvSpPr>
        <p:spPr/>
        <p:txBody>
          <a:bodyPr/>
          <a:lstStyle/>
          <a:p>
            <a:fld id="{8A43780D-5C61-47C7-84FD-DBDC025933FC}" type="slidenum">
              <a:rPr lang="en-US" altLang="zh-CN" smtClean="0"/>
              <a:t>2</a:t>
            </a:fld>
            <a:endParaRPr lang="en-US" altLang="zh-CN"/>
          </a:p>
        </p:txBody>
      </p:sp>
      <p:sp>
        <p:nvSpPr>
          <p:cNvPr id="4" name="Title 1">
            <a:extLst>
              <a:ext uri="{FF2B5EF4-FFF2-40B4-BE49-F238E27FC236}">
                <a16:creationId xmlns:a16="http://schemas.microsoft.com/office/drawing/2014/main" id="{7E421B04-8B6C-4D32-97CF-26014A2D801D}"/>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a:t>k</a:t>
            </a:r>
            <a:r>
              <a:rPr lang="zh-CN" altLang="en-US" kern="0"/>
              <a:t>近邻学习</a:t>
            </a:r>
            <a:endParaRPr lang="en-US" kern="0" dirty="0"/>
          </a:p>
        </p:txBody>
      </p:sp>
      <p:sp>
        <p:nvSpPr>
          <p:cNvPr id="5" name="Text Placeholder 2">
            <a:extLst>
              <a:ext uri="{FF2B5EF4-FFF2-40B4-BE49-F238E27FC236}">
                <a16:creationId xmlns:a16="http://schemas.microsoft.com/office/drawing/2014/main" id="{C02AB260-2F7A-489F-BD00-47E94481E26E}"/>
              </a:ext>
            </a:extLst>
          </p:cNvPr>
          <p:cNvSpPr txBox="1">
            <a:spLocks/>
          </p:cNvSpPr>
          <p:nvPr/>
        </p:nvSpPr>
        <p:spPr>
          <a:xfrm>
            <a:off x="260350" y="1320087"/>
            <a:ext cx="11082320" cy="457200"/>
          </a:xfrm>
          <a:prstGeom prst="rect">
            <a:avLst/>
          </a:prstGeom>
        </p:spPr>
        <p:txBody>
          <a:bodyPr rtlCol="0">
            <a:no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en-US" sz="3600" kern="0" dirty="0"/>
              <a:t>k</a:t>
            </a:r>
            <a:r>
              <a:rPr lang="zh-CN" altLang="en-US" sz="3600" kern="0" dirty="0"/>
              <a:t>近邻学习的工作机制</a:t>
            </a:r>
            <a:endParaRPr lang="en-US" sz="3600" kern="0" dirty="0"/>
          </a:p>
        </p:txBody>
      </p:sp>
      <p:sp>
        <p:nvSpPr>
          <p:cNvPr id="6" name="Content Placeholder 3">
            <a:extLst>
              <a:ext uri="{FF2B5EF4-FFF2-40B4-BE49-F238E27FC236}">
                <a16:creationId xmlns:a16="http://schemas.microsoft.com/office/drawing/2014/main" id="{35E6A1F5-6E01-4B19-9BDF-8185F58284BA}"/>
              </a:ext>
            </a:extLst>
          </p:cNvPr>
          <p:cNvSpPr txBox="1">
            <a:spLocks/>
          </p:cNvSpPr>
          <p:nvPr/>
        </p:nvSpPr>
        <p:spPr>
          <a:xfrm>
            <a:off x="260350" y="1720850"/>
            <a:ext cx="11082320" cy="434340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325800" lvl="1" indent="0" fontAlgn="auto">
              <a:spcAft>
                <a:spcPts val="0"/>
              </a:spcAft>
              <a:buFont typeface="Wingdings" panose="05000000000000000000" pitchFamily="2" charset="2"/>
              <a:buNone/>
              <a:defRPr/>
            </a:pPr>
            <a:endParaRPr lang="zh-CN" altLang="en-US" kern="0" dirty="0"/>
          </a:p>
          <a:p>
            <a:pPr marL="109900" indent="0" fontAlgn="auto">
              <a:spcAft>
                <a:spcPts val="0"/>
              </a:spcAft>
              <a:buNone/>
              <a:defRPr/>
            </a:pPr>
            <a:r>
              <a:rPr lang="en-US" altLang="zh-CN" kern="0" dirty="0"/>
              <a:t>   k</a:t>
            </a:r>
            <a:r>
              <a:rPr lang="zh-CN" altLang="en-US" kern="0" dirty="0"/>
              <a:t>近邻</a:t>
            </a:r>
            <a:r>
              <a:rPr lang="en-US" altLang="zh-CN" kern="0" dirty="0"/>
              <a:t>(k-Nearest</a:t>
            </a:r>
            <a:r>
              <a:rPr lang="zh-CN" altLang="en-US" kern="0" dirty="0"/>
              <a:t> </a:t>
            </a:r>
            <a:r>
              <a:rPr lang="en-US" altLang="zh-CN" kern="0" dirty="0"/>
              <a:t>Neighbor,</a:t>
            </a:r>
            <a:r>
              <a:rPr lang="zh-CN" altLang="en-US" kern="0" dirty="0"/>
              <a:t> </a:t>
            </a:r>
            <a:r>
              <a:rPr lang="en-US" altLang="zh-CN" kern="0" dirty="0" err="1"/>
              <a:t>kNN</a:t>
            </a:r>
            <a:r>
              <a:rPr lang="en-US" altLang="zh-CN" kern="0" dirty="0"/>
              <a:t>)</a:t>
            </a:r>
            <a:r>
              <a:rPr lang="zh-CN" altLang="en-US" kern="0" dirty="0"/>
              <a:t>学习是一种常用的监督学习方法</a:t>
            </a:r>
            <a:r>
              <a:rPr lang="en-US" altLang="zh-CN" kern="0" dirty="0"/>
              <a:t>:</a:t>
            </a:r>
            <a:endParaRPr lang="zh-CN" altLang="en-US" kern="0" dirty="0">
              <a:solidFill>
                <a:srgbClr val="FF0000"/>
              </a:solidFill>
            </a:endParaRPr>
          </a:p>
          <a:p>
            <a:pPr lvl="1" indent="-360000" fontAlgn="auto">
              <a:spcAft>
                <a:spcPts val="0"/>
              </a:spcAft>
              <a:defRPr/>
            </a:pPr>
            <a:r>
              <a:rPr lang="zh-CN" altLang="en-US" kern="0" dirty="0"/>
              <a:t>确定训练样本，以及某种距离度量。</a:t>
            </a:r>
          </a:p>
          <a:p>
            <a:pPr lvl="1" indent="-360000" fontAlgn="auto">
              <a:spcAft>
                <a:spcPts val="0"/>
              </a:spcAft>
              <a:defRPr/>
            </a:pPr>
            <a:r>
              <a:rPr lang="zh-CN" altLang="en-US" kern="0" dirty="0"/>
              <a:t>对于某个给定的测试样本，找到训练集中距离最近的</a:t>
            </a:r>
            <a:r>
              <a:rPr lang="en-US" altLang="zh-CN" kern="0" dirty="0"/>
              <a:t>k</a:t>
            </a:r>
            <a:r>
              <a:rPr lang="zh-CN" altLang="en-US" kern="0" dirty="0"/>
              <a:t>个样本，对于分类问题使用“投票法”获得预测结果，对于回归问题使用“平均法”获得预测结果。还可基于距离远近进行加权平均或加权投票，距离越近的样本权重越大。</a:t>
            </a:r>
            <a:endParaRPr lang="en-US" altLang="zh-CN" kern="0" dirty="0"/>
          </a:p>
          <a:p>
            <a:pPr lvl="2" indent="-360000" fontAlgn="auto">
              <a:spcAft>
                <a:spcPts val="0"/>
              </a:spcAft>
              <a:defRPr/>
            </a:pPr>
            <a:r>
              <a:rPr lang="zh-CN" altLang="en-US" kern="0" dirty="0"/>
              <a:t>投票法：选择这</a:t>
            </a:r>
            <a:r>
              <a:rPr lang="en-US" altLang="zh-CN" kern="0" dirty="0"/>
              <a:t>k</a:t>
            </a:r>
            <a:r>
              <a:rPr lang="zh-CN" altLang="en-US" kern="0" dirty="0"/>
              <a:t>个样本中出现最多的类别标记作为预测结果。</a:t>
            </a:r>
            <a:endParaRPr lang="en-US" altLang="zh-CN" kern="0" dirty="0"/>
          </a:p>
          <a:p>
            <a:pPr lvl="2" indent="-360000" fontAlgn="auto">
              <a:spcAft>
                <a:spcPts val="0"/>
              </a:spcAft>
              <a:defRPr/>
            </a:pPr>
            <a:r>
              <a:rPr lang="zh-CN" altLang="en-US" kern="0" dirty="0"/>
              <a:t>平均法：将这</a:t>
            </a:r>
            <a:r>
              <a:rPr lang="en-US" altLang="zh-CN" kern="0" dirty="0"/>
              <a:t>k</a:t>
            </a:r>
            <a:r>
              <a:rPr lang="zh-CN" altLang="en-US" kern="0" dirty="0"/>
              <a:t>个样本的实值输出标记的平均值作为预测结果。</a:t>
            </a:r>
          </a:p>
          <a:p>
            <a:pPr indent="-360000" fontAlgn="auto">
              <a:spcAft>
                <a:spcPts val="0"/>
              </a:spcAft>
              <a:defRPr/>
            </a:pPr>
            <a:endParaRPr lang="en-US" kern="0" dirty="0"/>
          </a:p>
        </p:txBody>
      </p:sp>
    </p:spTree>
    <p:extLst>
      <p:ext uri="{BB962C8B-B14F-4D97-AF65-F5344CB8AC3E}">
        <p14:creationId xmlns:p14="http://schemas.microsoft.com/office/powerpoint/2010/main" val="1716497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012A6B2-564B-4199-A9E8-E39417B547B4}"/>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5AF9EBB5-3929-4FA2-81AC-DBCEA83E42D9}"/>
              </a:ext>
            </a:extLst>
          </p:cNvPr>
          <p:cNvSpPr>
            <a:spLocks noGrp="1"/>
          </p:cNvSpPr>
          <p:nvPr>
            <p:ph type="sldNum" sz="quarter" idx="11"/>
          </p:nvPr>
        </p:nvSpPr>
        <p:spPr/>
        <p:txBody>
          <a:bodyPr/>
          <a:lstStyle/>
          <a:p>
            <a:fld id="{8A43780D-5C61-47C7-84FD-DBDC025933FC}" type="slidenum">
              <a:rPr lang="en-US" altLang="zh-CN" smtClean="0"/>
              <a:t>20</a:t>
            </a:fld>
            <a:endParaRPr lang="en-US" altLang="zh-CN"/>
          </a:p>
        </p:txBody>
      </p:sp>
      <p:sp>
        <p:nvSpPr>
          <p:cNvPr id="4" name="Title 1">
            <a:extLst>
              <a:ext uri="{FF2B5EF4-FFF2-40B4-BE49-F238E27FC236}">
                <a16:creationId xmlns:a16="http://schemas.microsoft.com/office/drawing/2014/main" id="{2735A8A9-2D6E-4EC7-ACD6-6FC82E721B20}"/>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5" name="Text Placeholder 2">
            <a:extLst>
              <a:ext uri="{FF2B5EF4-FFF2-40B4-BE49-F238E27FC236}">
                <a16:creationId xmlns:a16="http://schemas.microsoft.com/office/drawing/2014/main" id="{FB4F4C2B-DA3A-40B0-9B0C-2640E313D375}"/>
              </a:ext>
            </a:extLst>
          </p:cNvPr>
          <p:cNvSpPr txBox="1">
            <a:spLocks/>
          </p:cNvSpPr>
          <p:nvPr/>
        </p:nvSpPr>
        <p:spPr>
          <a:xfrm>
            <a:off x="887074" y="1121676"/>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en-US" altLang="zh-CN" kern="0" dirty="0">
                <a:solidFill>
                  <a:srgbClr val="FF0000"/>
                </a:solidFill>
              </a:rPr>
              <a:t>PCA</a:t>
            </a:r>
            <a:r>
              <a:rPr lang="zh-CN" altLang="en-US" kern="0" dirty="0">
                <a:solidFill>
                  <a:srgbClr val="FF0000"/>
                </a:solidFill>
              </a:rPr>
              <a:t>的算法</a:t>
            </a:r>
            <a:endParaRPr lang="en-US" kern="0" dirty="0">
              <a:solidFill>
                <a:srgbClr val="FF0000"/>
              </a:solidFill>
            </a:endParaRPr>
          </a:p>
        </p:txBody>
      </p:sp>
      <p:pic>
        <p:nvPicPr>
          <p:cNvPr id="6" name="Picture 7">
            <a:extLst>
              <a:ext uri="{FF2B5EF4-FFF2-40B4-BE49-F238E27FC236}">
                <a16:creationId xmlns:a16="http://schemas.microsoft.com/office/drawing/2014/main" id="{F73C8848-9314-4F4F-85B7-6740F81D25E6}"/>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16187" y="1784135"/>
            <a:ext cx="8255000" cy="374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43750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73B5783-DD11-4BF3-A27E-B5A01B4CEABD}"/>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0120CED3-E471-49BD-9E43-A46CECB0D059}"/>
              </a:ext>
            </a:extLst>
          </p:cNvPr>
          <p:cNvSpPr>
            <a:spLocks noGrp="1"/>
          </p:cNvSpPr>
          <p:nvPr>
            <p:ph type="sldNum" sz="quarter" idx="11"/>
          </p:nvPr>
        </p:nvSpPr>
        <p:spPr/>
        <p:txBody>
          <a:bodyPr/>
          <a:lstStyle/>
          <a:p>
            <a:fld id="{8A43780D-5C61-47C7-84FD-DBDC025933FC}" type="slidenum">
              <a:rPr lang="en-US" altLang="zh-CN" smtClean="0"/>
              <a:t>21</a:t>
            </a:fld>
            <a:endParaRPr lang="en-US" altLang="zh-CN"/>
          </a:p>
        </p:txBody>
      </p:sp>
      <p:sp>
        <p:nvSpPr>
          <p:cNvPr id="4" name="Title 1">
            <a:extLst>
              <a:ext uri="{FF2B5EF4-FFF2-40B4-BE49-F238E27FC236}">
                <a16:creationId xmlns:a16="http://schemas.microsoft.com/office/drawing/2014/main" id="{93ACE628-0F2F-4E0B-A388-D9E58BE2094F}"/>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5" name="Content Placeholder 2">
            <a:extLst>
              <a:ext uri="{FF2B5EF4-FFF2-40B4-BE49-F238E27FC236}">
                <a16:creationId xmlns:a16="http://schemas.microsoft.com/office/drawing/2014/main" id="{24D60032-DD67-4987-A3C1-27A01FCD72C3}"/>
              </a:ext>
            </a:extLst>
          </p:cNvPr>
          <p:cNvSpPr txBox="1">
            <a:spLocks/>
          </p:cNvSpPr>
          <p:nvPr/>
        </p:nvSpPr>
        <p:spPr>
          <a:xfrm>
            <a:off x="260350" y="1073600"/>
            <a:ext cx="11770688"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降维后低维空间的维数   通常是由用户事先指定，或通过在   值不同的低维空间中对</a:t>
            </a:r>
            <a:r>
              <a:rPr lang="en-US" altLang="zh-CN" kern="0" dirty="0"/>
              <a:t>k</a:t>
            </a:r>
            <a:r>
              <a:rPr lang="zh-CN" altLang="en-US" kern="0" dirty="0"/>
              <a:t>近邻分类器（或其它开销较小的学习器）进行交叉验证来选取较好的   值。对</a:t>
            </a:r>
            <a:r>
              <a:rPr lang="en-US" altLang="zh-CN" kern="0" dirty="0"/>
              <a:t>PCA</a:t>
            </a:r>
            <a:r>
              <a:rPr lang="zh-CN" altLang="en-US" kern="0" dirty="0"/>
              <a:t>，还可从重构的角度设置一个重构阈值，例如              ，然后选取使下式成立的最小   值：</a:t>
            </a:r>
          </a:p>
          <a:p>
            <a:pPr indent="-358775"/>
            <a:endParaRPr lang="zh-CN" altLang="en-US" kern="0" dirty="0"/>
          </a:p>
          <a:p>
            <a:pPr marL="111125" indent="0">
              <a:buNone/>
            </a:pPr>
            <a:endParaRPr lang="zh-CN" altLang="en-US" kern="0" dirty="0"/>
          </a:p>
          <a:p>
            <a:pPr indent="-358775"/>
            <a:r>
              <a:rPr lang="en-US" altLang="zh-CN" kern="0" dirty="0"/>
              <a:t>PCA</a:t>
            </a:r>
            <a:r>
              <a:rPr lang="zh-CN" altLang="en-US" kern="0" dirty="0"/>
              <a:t>仅需保留    与样本的均值向量即可通过简单的向量减法和矩阵</a:t>
            </a:r>
            <a:r>
              <a:rPr lang="en-US" altLang="zh-CN" kern="0" dirty="0"/>
              <a:t>-</a:t>
            </a:r>
            <a:r>
              <a:rPr lang="zh-CN" altLang="en-US" kern="0" dirty="0"/>
              <a:t>向量乘法将新样本投影至低维空间中。</a:t>
            </a:r>
          </a:p>
          <a:p>
            <a:pPr indent="-358775"/>
            <a:r>
              <a:rPr lang="zh-CN" altLang="en-US" kern="0" dirty="0"/>
              <a:t>降维虽然会导致信息的损失，但一方面舍弃这些信息后能使得样本的采样密度增大，另一方面，当数据受到噪声影响时，最小的特征值所对应的特征向量往往与噪声有关，舍弃可以起到去噪效果。       </a:t>
            </a:r>
          </a:p>
        </p:txBody>
      </p:sp>
      <p:pic>
        <p:nvPicPr>
          <p:cNvPr id="6" name="Picture 3">
            <a:extLst>
              <a:ext uri="{FF2B5EF4-FFF2-40B4-BE49-F238E27FC236}">
                <a16:creationId xmlns:a16="http://schemas.microsoft.com/office/drawing/2014/main" id="{9FC94BFC-0563-43DE-AC8D-11C66373AD0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65608" y="1254139"/>
            <a:ext cx="2143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04D681C3-6F6D-4D3F-A1B1-32147238CD8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65608" y="2142960"/>
            <a:ext cx="2143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a:extLst>
              <a:ext uri="{FF2B5EF4-FFF2-40B4-BE49-F238E27FC236}">
                <a16:creationId xmlns:a16="http://schemas.microsoft.com/office/drawing/2014/main" id="{854440D3-5FCF-42D7-A258-EFF04F8B850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525285" y="2592927"/>
            <a:ext cx="2143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a:extLst>
              <a:ext uri="{FF2B5EF4-FFF2-40B4-BE49-F238E27FC236}">
                <a16:creationId xmlns:a16="http://schemas.microsoft.com/office/drawing/2014/main" id="{97D7CEA9-E890-4E8E-9329-01E7B3DB1EE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87311" y="2592927"/>
            <a:ext cx="10255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a:extLst>
              <a:ext uri="{FF2B5EF4-FFF2-40B4-BE49-F238E27FC236}">
                <a16:creationId xmlns:a16="http://schemas.microsoft.com/office/drawing/2014/main" id="{18B9A44C-ADEC-4FBC-93E9-D7DA5FBF319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35345" y="3031782"/>
            <a:ext cx="1874838" cy="101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365660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0A48469-AC7D-426C-ACD3-49C57A14CFF2}"/>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6E8301E3-4C2F-40B0-BDB1-8881F851BD62}"/>
              </a:ext>
            </a:extLst>
          </p:cNvPr>
          <p:cNvSpPr>
            <a:spLocks noGrp="1"/>
          </p:cNvSpPr>
          <p:nvPr>
            <p:ph type="sldNum" sz="quarter" idx="11"/>
          </p:nvPr>
        </p:nvSpPr>
        <p:spPr/>
        <p:txBody>
          <a:bodyPr/>
          <a:lstStyle/>
          <a:p>
            <a:fld id="{8A43780D-5C61-47C7-84FD-DBDC025933FC}" type="slidenum">
              <a:rPr lang="en-US" altLang="zh-CN" smtClean="0"/>
              <a:t>22</a:t>
            </a:fld>
            <a:endParaRPr lang="en-US" altLang="zh-CN"/>
          </a:p>
        </p:txBody>
      </p:sp>
      <p:sp>
        <p:nvSpPr>
          <p:cNvPr id="6" name="Title 1">
            <a:extLst>
              <a:ext uri="{FF2B5EF4-FFF2-40B4-BE49-F238E27FC236}">
                <a16:creationId xmlns:a16="http://schemas.microsoft.com/office/drawing/2014/main" id="{4CF39D01-E97B-4AFC-80BD-7BE51013738E}"/>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核化线性降维</a:t>
            </a:r>
            <a:endParaRPr lang="en-US" kern="0" dirty="0"/>
          </a:p>
        </p:txBody>
      </p:sp>
      <p:sp>
        <p:nvSpPr>
          <p:cNvPr id="7" name="Content Placeholder 2">
            <a:extLst>
              <a:ext uri="{FF2B5EF4-FFF2-40B4-BE49-F238E27FC236}">
                <a16:creationId xmlns:a16="http://schemas.microsoft.com/office/drawing/2014/main" id="{37FED3C6-59C9-4E59-8DD4-CA9E15B2E3AB}"/>
              </a:ext>
            </a:extLst>
          </p:cNvPr>
          <p:cNvSpPr txBox="1">
            <a:spLocks/>
          </p:cNvSpPr>
          <p:nvPr/>
        </p:nvSpPr>
        <p:spPr>
          <a:xfrm>
            <a:off x="260350" y="1158875"/>
            <a:ext cx="11770688"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a:t>线性降维方法假设从高维空间到低维空间的函数映射是线性的，然而，在不少现实任务中，可能需要非线性映射才能找到恰当的低维嵌入：</a:t>
            </a:r>
          </a:p>
          <a:p>
            <a:pPr indent="-358775"/>
            <a:endParaRPr lang="zh-CN" altLang="en-US" kern="0"/>
          </a:p>
        </p:txBody>
      </p:sp>
      <p:pic>
        <p:nvPicPr>
          <p:cNvPr id="8" name="Picture 10">
            <a:extLst>
              <a:ext uri="{FF2B5EF4-FFF2-40B4-BE49-F238E27FC236}">
                <a16:creationId xmlns:a16="http://schemas.microsoft.com/office/drawing/2014/main" id="{CBE95787-4BAD-4370-B51A-05709C9F3A7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2722563"/>
            <a:ext cx="7734300" cy="3367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565616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5FD2965-9F45-4F4A-A5FF-4214EFF980E8}"/>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F78EE89D-46DA-45B2-97C8-C3985AC00EBA}"/>
              </a:ext>
            </a:extLst>
          </p:cNvPr>
          <p:cNvSpPr>
            <a:spLocks noGrp="1"/>
          </p:cNvSpPr>
          <p:nvPr>
            <p:ph type="sldNum" sz="quarter" idx="11"/>
          </p:nvPr>
        </p:nvSpPr>
        <p:spPr/>
        <p:txBody>
          <a:bodyPr/>
          <a:lstStyle/>
          <a:p>
            <a:fld id="{8A43780D-5C61-47C7-84FD-DBDC025933FC}" type="slidenum">
              <a:rPr lang="en-US" altLang="zh-CN" smtClean="0"/>
              <a:t>23</a:t>
            </a:fld>
            <a:endParaRPr lang="en-US" altLang="zh-CN"/>
          </a:p>
        </p:txBody>
      </p:sp>
      <p:sp>
        <p:nvSpPr>
          <p:cNvPr id="4" name="Title 1">
            <a:extLst>
              <a:ext uri="{FF2B5EF4-FFF2-40B4-BE49-F238E27FC236}">
                <a16:creationId xmlns:a16="http://schemas.microsoft.com/office/drawing/2014/main" id="{E4358E52-6675-466E-8D81-8435D9E8F39B}"/>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20AE1EC1-6E2D-4026-B8B9-9D39992369F0}"/>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6" name="Content Placeholder 3">
            <a:extLst>
              <a:ext uri="{FF2B5EF4-FFF2-40B4-BE49-F238E27FC236}">
                <a16:creationId xmlns:a16="http://schemas.microsoft.com/office/drawing/2014/main" id="{D6B37B20-525F-4FBF-9BC0-39B40538A342}"/>
              </a:ext>
            </a:extLst>
          </p:cNvPr>
          <p:cNvSpPr txBox="1">
            <a:spLocks/>
          </p:cNvSpPr>
          <p:nvPr/>
        </p:nvSpPr>
        <p:spPr>
          <a:xfrm>
            <a:off x="260349" y="1720850"/>
            <a:ext cx="11811785" cy="434340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非线性降维的一种常用方法，是基于核技巧对线性降维方法进行“核化” </a:t>
            </a:r>
            <a:r>
              <a:rPr lang="en-US" altLang="zh-CN" kern="0" dirty="0"/>
              <a:t>(kernelized)</a:t>
            </a:r>
            <a:r>
              <a:rPr lang="zh-CN" altLang="en-US" kern="0" dirty="0"/>
              <a:t>。</a:t>
            </a:r>
          </a:p>
          <a:p>
            <a:pPr indent="-360000" fontAlgn="auto">
              <a:spcAft>
                <a:spcPts val="0"/>
              </a:spcAft>
              <a:defRPr/>
            </a:pPr>
            <a:r>
              <a:rPr lang="zh-CN" altLang="en-US" kern="0" dirty="0"/>
              <a:t>假定我们将在高维特征空间中把数据投影到由    确定的超平面上，即</a:t>
            </a:r>
            <a:r>
              <a:rPr lang="en-US" altLang="zh-CN" kern="0" dirty="0"/>
              <a:t>PCA</a:t>
            </a:r>
            <a:r>
              <a:rPr lang="zh-CN" altLang="en-US" kern="0" dirty="0"/>
              <a:t>欲求解</a:t>
            </a:r>
          </a:p>
          <a:p>
            <a:pPr marL="109900" indent="0" fontAlgn="auto">
              <a:spcAft>
                <a:spcPts val="0"/>
              </a:spcAft>
              <a:buNone/>
              <a:defRPr/>
            </a:pPr>
            <a:endParaRPr lang="zh-CN" altLang="en-US" kern="0" dirty="0"/>
          </a:p>
          <a:p>
            <a:pPr indent="-360000" fontAlgn="auto">
              <a:spcAft>
                <a:spcPts val="0"/>
              </a:spcAft>
              <a:defRPr/>
            </a:pPr>
            <a:r>
              <a:rPr lang="zh-CN" altLang="en-US" kern="0" dirty="0"/>
              <a:t>其中    是样本点      在高维特征空间中的像。令                      ，</a:t>
            </a:r>
          </a:p>
          <a:p>
            <a:pPr indent="-360000" fontAlgn="auto">
              <a:spcAft>
                <a:spcPts val="0"/>
              </a:spcAft>
              <a:defRPr/>
            </a:pPr>
            <a:endParaRPr lang="en-US" kern="0" dirty="0"/>
          </a:p>
        </p:txBody>
      </p:sp>
      <p:pic>
        <p:nvPicPr>
          <p:cNvPr id="7" name="Picture 9">
            <a:extLst>
              <a:ext uri="{FF2B5EF4-FFF2-40B4-BE49-F238E27FC236}">
                <a16:creationId xmlns:a16="http://schemas.microsoft.com/office/drawing/2014/main" id="{F8DAA735-540D-467F-B949-3CBA24B9B51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428288" y="2915292"/>
            <a:ext cx="369887" cy="22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5">
            <a:extLst>
              <a:ext uri="{FF2B5EF4-FFF2-40B4-BE49-F238E27FC236}">
                <a16:creationId xmlns:a16="http://schemas.microsoft.com/office/drawing/2014/main" id="{26055F44-3711-4B4F-B4C4-2668ABC3E68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40516" y="3429000"/>
            <a:ext cx="2625725"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3">
            <a:extLst>
              <a:ext uri="{FF2B5EF4-FFF2-40B4-BE49-F238E27FC236}">
                <a16:creationId xmlns:a16="http://schemas.microsoft.com/office/drawing/2014/main" id="{D0847963-77F0-4D08-AA06-266E2FA6549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68040" y="4466923"/>
            <a:ext cx="3079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4">
            <a:extLst>
              <a:ext uri="{FF2B5EF4-FFF2-40B4-BE49-F238E27FC236}">
                <a16:creationId xmlns:a16="http://schemas.microsoft.com/office/drawing/2014/main" id="{72268D88-BF8F-4CFD-9D27-920052EBA18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514725" y="4466923"/>
            <a:ext cx="3429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7">
            <a:extLst>
              <a:ext uri="{FF2B5EF4-FFF2-40B4-BE49-F238E27FC236}">
                <a16:creationId xmlns:a16="http://schemas.microsoft.com/office/drawing/2014/main" id="{40805165-8CED-448A-B6C5-E0C23AC25DD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522402" y="4254198"/>
            <a:ext cx="14795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6">
            <a:extLst>
              <a:ext uri="{FF2B5EF4-FFF2-40B4-BE49-F238E27FC236}">
                <a16:creationId xmlns:a16="http://schemas.microsoft.com/office/drawing/2014/main" id="{FB3CADE2-FF28-402F-AE3C-79EA2AEDFC18}"/>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951567" y="5049043"/>
            <a:ext cx="6070600" cy="839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236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6" grpI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BE4FD3F-53D8-4C6E-AFF0-39A9C1CCA869}"/>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2965FCD5-4EB9-46EE-B26E-3CCB931E2EC9}"/>
              </a:ext>
            </a:extLst>
          </p:cNvPr>
          <p:cNvSpPr>
            <a:spLocks noGrp="1"/>
          </p:cNvSpPr>
          <p:nvPr>
            <p:ph type="sldNum" sz="quarter" idx="11"/>
          </p:nvPr>
        </p:nvSpPr>
        <p:spPr/>
        <p:txBody>
          <a:bodyPr/>
          <a:lstStyle/>
          <a:p>
            <a:fld id="{8A43780D-5C61-47C7-84FD-DBDC025933FC}" type="slidenum">
              <a:rPr lang="en-US" altLang="zh-CN" smtClean="0"/>
              <a:t>24</a:t>
            </a:fld>
            <a:endParaRPr lang="en-US" altLang="zh-CN"/>
          </a:p>
        </p:txBody>
      </p:sp>
      <p:sp>
        <p:nvSpPr>
          <p:cNvPr id="4" name="Title 1">
            <a:extLst>
              <a:ext uri="{FF2B5EF4-FFF2-40B4-BE49-F238E27FC236}">
                <a16:creationId xmlns:a16="http://schemas.microsoft.com/office/drawing/2014/main" id="{58FE5C80-DEAE-4A86-8A8C-5FA4DE597D2B}"/>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C8A67821-9763-49ED-AB56-57E31F5830AA}"/>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8" name="Content Placeholder 3">
            <a:extLst>
              <a:ext uri="{FF2B5EF4-FFF2-40B4-BE49-F238E27FC236}">
                <a16:creationId xmlns:a16="http://schemas.microsoft.com/office/drawing/2014/main" id="{B4FFABA4-DC93-4A7C-A6CC-D32C8E0B8F4F}"/>
              </a:ext>
            </a:extLst>
          </p:cNvPr>
          <p:cNvSpPr txBox="1">
            <a:spLocks/>
          </p:cNvSpPr>
          <p:nvPr/>
        </p:nvSpPr>
        <p:spPr>
          <a:xfrm>
            <a:off x="260350" y="1720850"/>
            <a:ext cx="7270607"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假定     是由原始属性空间中的样本点    通过映射   产生，即  </a:t>
            </a:r>
          </a:p>
        </p:txBody>
      </p:sp>
      <p:pic>
        <p:nvPicPr>
          <p:cNvPr id="9" name="Picture 6">
            <a:extLst>
              <a:ext uri="{FF2B5EF4-FFF2-40B4-BE49-F238E27FC236}">
                <a16:creationId xmlns:a16="http://schemas.microsoft.com/office/drawing/2014/main" id="{74EC8DCA-83B6-43CB-8F4D-E1EFCE31089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37242" y="1924052"/>
            <a:ext cx="314325"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7">
            <a:extLst>
              <a:ext uri="{FF2B5EF4-FFF2-40B4-BE49-F238E27FC236}">
                <a16:creationId xmlns:a16="http://schemas.microsoft.com/office/drawing/2014/main" id="{76A3E83A-3007-40EF-846D-F8980DCB03E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24996" y="1896014"/>
            <a:ext cx="33020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a:extLst>
              <a:ext uri="{FF2B5EF4-FFF2-40B4-BE49-F238E27FC236}">
                <a16:creationId xmlns:a16="http://schemas.microsoft.com/office/drawing/2014/main" id="{7C3B9418-3D40-426F-8C1F-97A933D6CC6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84836" y="2297907"/>
            <a:ext cx="171450"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2">
            <a:extLst>
              <a:ext uri="{FF2B5EF4-FFF2-40B4-BE49-F238E27FC236}">
                <a16:creationId xmlns:a16="http://schemas.microsoft.com/office/drawing/2014/main" id="{4C39D17C-CBE8-4748-A078-AEE12BEC009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37242" y="2803128"/>
            <a:ext cx="3768725" cy="33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5">
            <a:extLst>
              <a:ext uri="{FF2B5EF4-FFF2-40B4-BE49-F238E27FC236}">
                <a16:creationId xmlns:a16="http://schemas.microsoft.com/office/drawing/2014/main" id="{5CD25B2E-A7BB-4E65-8884-C5DC6A40328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080690" y="2143059"/>
            <a:ext cx="2239962" cy="101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Box 20">
            <a:extLst>
              <a:ext uri="{FF2B5EF4-FFF2-40B4-BE49-F238E27FC236}">
                <a16:creationId xmlns:a16="http://schemas.microsoft.com/office/drawing/2014/main" id="{0681756C-10ED-44DA-9674-02222B3607B0}"/>
              </a:ext>
            </a:extLst>
          </p:cNvPr>
          <p:cNvSpPr txBox="1">
            <a:spLocks noChangeArrowheads="1"/>
          </p:cNvSpPr>
          <p:nvPr/>
        </p:nvSpPr>
        <p:spPr bwMode="auto">
          <a:xfrm>
            <a:off x="260350" y="3357561"/>
            <a:ext cx="1167130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20000"/>
              <a:buFont typeface="Wingdings" panose="05000000000000000000" pitchFamily="2" charset="2"/>
              <a:buChar char="p"/>
            </a:pPr>
            <a:r>
              <a:rPr lang="zh-CN" altLang="en-US" sz="2200" dirty="0"/>
              <a:t>若   能被显式表达出来，则通过它将样本映射至高维空间，再在特征空间中实施</a:t>
            </a:r>
            <a:r>
              <a:rPr lang="en-US" altLang="zh-CN" sz="2200" dirty="0"/>
              <a:t>PCA</a:t>
            </a:r>
            <a:r>
              <a:rPr lang="zh-CN" altLang="en-US" sz="2200" dirty="0"/>
              <a:t>即可，     </a:t>
            </a:r>
            <a:r>
              <a:rPr lang="en-US" altLang="zh-CN" sz="2200" dirty="0"/>
              <a:t>  </a:t>
            </a:r>
            <a:r>
              <a:rPr lang="zh-CN" altLang="en-US" sz="2200" dirty="0"/>
              <a:t>即有</a:t>
            </a:r>
            <a:endParaRPr lang="en-US" altLang="zh-CN" sz="2200" dirty="0"/>
          </a:p>
        </p:txBody>
      </p:sp>
      <p:pic>
        <p:nvPicPr>
          <p:cNvPr id="16" name="Picture 22">
            <a:extLst>
              <a:ext uri="{FF2B5EF4-FFF2-40B4-BE49-F238E27FC236}">
                <a16:creationId xmlns:a16="http://schemas.microsoft.com/office/drawing/2014/main" id="{F7EFEB45-C035-468C-BD7E-B231B724C23A}"/>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046413" y="3992563"/>
            <a:ext cx="3440112" cy="80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8">
            <a:extLst>
              <a:ext uri="{FF2B5EF4-FFF2-40B4-BE49-F238E27FC236}">
                <a16:creationId xmlns:a16="http://schemas.microsoft.com/office/drawing/2014/main" id="{84AC52A5-ED69-4950-A225-47B3D793748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57202" y="3427410"/>
            <a:ext cx="171450"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4">
            <a:extLst>
              <a:ext uri="{FF2B5EF4-FFF2-40B4-BE49-F238E27FC236}">
                <a16:creationId xmlns:a16="http://schemas.microsoft.com/office/drawing/2014/main" id="{61177F6F-2A34-4703-943F-9160BFAB4247}"/>
              </a:ext>
            </a:extLst>
          </p:cNvPr>
          <p:cNvSpPr txBox="1">
            <a:spLocks noChangeArrowheads="1"/>
          </p:cNvSpPr>
          <p:nvPr/>
        </p:nvSpPr>
        <p:spPr bwMode="auto">
          <a:xfrm>
            <a:off x="536575" y="5038725"/>
            <a:ext cx="7893050"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并且</a:t>
            </a:r>
            <a:endParaRPr lang="en-US" altLang="zh-CN" sz="2200" dirty="0"/>
          </a:p>
        </p:txBody>
      </p:sp>
      <p:pic>
        <p:nvPicPr>
          <p:cNvPr id="19" name="Picture 9">
            <a:extLst>
              <a:ext uri="{FF2B5EF4-FFF2-40B4-BE49-F238E27FC236}">
                <a16:creationId xmlns:a16="http://schemas.microsoft.com/office/drawing/2014/main" id="{89D8D149-CB3B-4B4C-A3EE-C6581C46985C}"/>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51567" y="5225605"/>
            <a:ext cx="2408238" cy="85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57002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577850E-2051-41AD-8959-919B4FDA45F0}"/>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29A63195-D234-4DBA-8732-1BD65E69DB17}"/>
              </a:ext>
            </a:extLst>
          </p:cNvPr>
          <p:cNvSpPr>
            <a:spLocks noGrp="1"/>
          </p:cNvSpPr>
          <p:nvPr>
            <p:ph type="sldNum" sz="quarter" idx="11"/>
          </p:nvPr>
        </p:nvSpPr>
        <p:spPr/>
        <p:txBody>
          <a:bodyPr/>
          <a:lstStyle/>
          <a:p>
            <a:fld id="{8A43780D-5C61-47C7-84FD-DBDC025933FC}" type="slidenum">
              <a:rPr lang="en-US" altLang="zh-CN" smtClean="0"/>
              <a:t>25</a:t>
            </a:fld>
            <a:endParaRPr lang="en-US" altLang="zh-CN"/>
          </a:p>
        </p:txBody>
      </p:sp>
      <p:sp>
        <p:nvSpPr>
          <p:cNvPr id="4" name="Title 1">
            <a:extLst>
              <a:ext uri="{FF2B5EF4-FFF2-40B4-BE49-F238E27FC236}">
                <a16:creationId xmlns:a16="http://schemas.microsoft.com/office/drawing/2014/main" id="{259B2B2B-7668-4BE8-83F0-0374CE65F1FE}"/>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922C7688-358E-46AF-A9B3-46C2A1A8BDC6}"/>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6" name="Content Placeholder 2">
            <a:extLst>
              <a:ext uri="{FF2B5EF4-FFF2-40B4-BE49-F238E27FC236}">
                <a16:creationId xmlns:a16="http://schemas.microsoft.com/office/drawing/2014/main" id="{5BDCF737-5B43-44BC-8F7A-6A6F5B783E3D}"/>
              </a:ext>
            </a:extLst>
          </p:cNvPr>
          <p:cNvSpPr txBox="1">
            <a:spLocks/>
          </p:cNvSpPr>
          <p:nvPr/>
        </p:nvSpPr>
        <p:spPr>
          <a:xfrm>
            <a:off x="260350" y="1466058"/>
            <a:ext cx="11688495" cy="4300537"/>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fontAlgn="auto">
              <a:spcAft>
                <a:spcPts val="0"/>
              </a:spcAft>
              <a:defRPr/>
            </a:pPr>
            <a:r>
              <a:rPr lang="zh-CN" altLang="en-US" kern="0" dirty="0"/>
              <a:t>一般情形下，我们不清楚   的具体形式，于是引入核函数</a:t>
            </a:r>
          </a:p>
          <a:p>
            <a:pPr marL="0" indent="0" fontAlgn="auto">
              <a:spcAft>
                <a:spcPts val="0"/>
              </a:spcAft>
              <a:buNone/>
              <a:defRPr/>
            </a:pPr>
            <a:endParaRPr lang="zh-CN" altLang="en-US" kern="0" dirty="0"/>
          </a:p>
          <a:p>
            <a:pPr fontAlgn="auto">
              <a:spcAft>
                <a:spcPts val="0"/>
              </a:spcAft>
              <a:defRPr/>
            </a:pPr>
            <a:r>
              <a:rPr lang="zh-CN" altLang="en-US" kern="0" dirty="0"/>
              <a:t>又由                                代入优化式                                         ，有            </a:t>
            </a:r>
            <a:endParaRPr lang="en-US" altLang="zh-CN" kern="0" dirty="0"/>
          </a:p>
          <a:p>
            <a:pPr fontAlgn="auto">
              <a:spcAft>
                <a:spcPts val="0"/>
              </a:spcAft>
              <a:defRPr/>
            </a:pPr>
            <a:endParaRPr lang="en-US" altLang="zh-CN" kern="0" dirty="0"/>
          </a:p>
          <a:p>
            <a:pPr fontAlgn="auto">
              <a:spcAft>
                <a:spcPts val="0"/>
              </a:spcAft>
              <a:defRPr/>
            </a:pPr>
            <a:endParaRPr lang="zh-CN" altLang="en-US" kern="0" dirty="0"/>
          </a:p>
          <a:p>
            <a:pPr fontAlgn="auto">
              <a:spcAft>
                <a:spcPts val="0"/>
              </a:spcAft>
              <a:defRPr/>
            </a:pPr>
            <a:r>
              <a:rPr lang="zh-CN" altLang="en-US" kern="0" dirty="0"/>
              <a:t>上式为特征值分解问题，取   最大的   个特征值对应的特征向量得到解。</a:t>
            </a:r>
          </a:p>
          <a:p>
            <a:pPr fontAlgn="auto">
              <a:spcAft>
                <a:spcPts val="0"/>
              </a:spcAft>
              <a:defRPr/>
            </a:pPr>
            <a:endParaRPr lang="zh-CN" altLang="en-US" kern="0" dirty="0"/>
          </a:p>
        </p:txBody>
      </p:sp>
      <p:pic>
        <p:nvPicPr>
          <p:cNvPr id="8" name="Picture 6">
            <a:extLst>
              <a:ext uri="{FF2B5EF4-FFF2-40B4-BE49-F238E27FC236}">
                <a16:creationId xmlns:a16="http://schemas.microsoft.com/office/drawing/2014/main" id="{35B26025-D80A-40B4-AF9A-FA6B40AD368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59202" y="1555751"/>
            <a:ext cx="203200"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3B627D77-D2D5-417F-BE2D-4652A319238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96271" y="2014742"/>
            <a:ext cx="3725862"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1">
            <a:extLst>
              <a:ext uri="{FF2B5EF4-FFF2-40B4-BE49-F238E27FC236}">
                <a16:creationId xmlns:a16="http://schemas.microsoft.com/office/drawing/2014/main" id="{817AC203-4CC4-4B56-9AA0-19EA2146DF8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95450" y="2503895"/>
            <a:ext cx="216217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3">
            <a:extLst>
              <a:ext uri="{FF2B5EF4-FFF2-40B4-BE49-F238E27FC236}">
                <a16:creationId xmlns:a16="http://schemas.microsoft.com/office/drawing/2014/main" id="{92B03EDD-8D8D-42F7-9A6A-1A288FBDE5A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954712" y="2479166"/>
            <a:ext cx="3000375"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4">
            <a:extLst>
              <a:ext uri="{FF2B5EF4-FFF2-40B4-BE49-F238E27FC236}">
                <a16:creationId xmlns:a16="http://schemas.microsoft.com/office/drawing/2014/main" id="{67A9FE0E-EF6C-4534-9281-1B81D5DEF2A8}"/>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9926557" y="2707765"/>
            <a:ext cx="1681162"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5">
            <a:extLst>
              <a:ext uri="{FF2B5EF4-FFF2-40B4-BE49-F238E27FC236}">
                <a16:creationId xmlns:a16="http://schemas.microsoft.com/office/drawing/2014/main" id="{3F82BEB2-7E77-406F-887D-0FD3324F86F2}"/>
              </a:ext>
            </a:extLst>
          </p:cNvPr>
          <p:cNvSpPr txBox="1">
            <a:spLocks noChangeArrowheads="1"/>
          </p:cNvSpPr>
          <p:nvPr/>
        </p:nvSpPr>
        <p:spPr bwMode="auto">
          <a:xfrm>
            <a:off x="1149448" y="3636577"/>
            <a:ext cx="799782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a:t>其中   为   对应的核矩阵，</a:t>
            </a:r>
            <a:r>
              <a:rPr lang="en-US" altLang="zh-CN" sz="2200"/>
              <a:t>                                             </a:t>
            </a:r>
          </a:p>
        </p:txBody>
      </p:sp>
      <p:pic>
        <p:nvPicPr>
          <p:cNvPr id="14" name="Picture 19">
            <a:extLst>
              <a:ext uri="{FF2B5EF4-FFF2-40B4-BE49-F238E27FC236}">
                <a16:creationId xmlns:a16="http://schemas.microsoft.com/office/drawing/2014/main" id="{0BB644CF-0A36-4FC4-8A7B-6341B366AEA5}"/>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522886" y="3739765"/>
            <a:ext cx="49434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6">
            <a:extLst>
              <a:ext uri="{FF2B5EF4-FFF2-40B4-BE49-F238E27FC236}">
                <a16:creationId xmlns:a16="http://schemas.microsoft.com/office/drawing/2014/main" id="{1A7281F4-48EB-4EBA-A7B1-8E26F757B168}"/>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837267" y="3756433"/>
            <a:ext cx="2286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7">
            <a:extLst>
              <a:ext uri="{FF2B5EF4-FFF2-40B4-BE49-F238E27FC236}">
                <a16:creationId xmlns:a16="http://schemas.microsoft.com/office/drawing/2014/main" id="{C2511888-C235-436C-AD9D-6D770FB577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428982" y="3765164"/>
            <a:ext cx="182563" cy="17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0">
            <a:extLst>
              <a:ext uri="{FF2B5EF4-FFF2-40B4-BE49-F238E27FC236}">
                <a16:creationId xmlns:a16="http://schemas.microsoft.com/office/drawing/2014/main" id="{5290CD44-6E2C-4AF7-BD1C-AD8D8D736BED}"/>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425041" y="4413068"/>
            <a:ext cx="2286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21">
            <a:extLst>
              <a:ext uri="{FF2B5EF4-FFF2-40B4-BE49-F238E27FC236}">
                <a16:creationId xmlns:a16="http://schemas.microsoft.com/office/drawing/2014/main" id="{0AA686BA-7BCD-4CB7-BE24-26F6DCC10AD4}"/>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806245" y="4333693"/>
            <a:ext cx="2317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41240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2216EE6-4685-40C8-9852-7AB92BC5C661}"/>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1C87C570-704D-4655-BE51-747514285F18}"/>
              </a:ext>
            </a:extLst>
          </p:cNvPr>
          <p:cNvSpPr>
            <a:spLocks noGrp="1"/>
          </p:cNvSpPr>
          <p:nvPr>
            <p:ph type="sldNum" sz="quarter" idx="11"/>
          </p:nvPr>
        </p:nvSpPr>
        <p:spPr/>
        <p:txBody>
          <a:bodyPr/>
          <a:lstStyle/>
          <a:p>
            <a:fld id="{8A43780D-5C61-47C7-84FD-DBDC025933FC}" type="slidenum">
              <a:rPr lang="en-US" altLang="zh-CN" smtClean="0"/>
              <a:t>26</a:t>
            </a:fld>
            <a:endParaRPr lang="en-US" altLang="zh-CN"/>
          </a:p>
        </p:txBody>
      </p:sp>
      <p:sp>
        <p:nvSpPr>
          <p:cNvPr id="4" name="Title 1">
            <a:extLst>
              <a:ext uri="{FF2B5EF4-FFF2-40B4-BE49-F238E27FC236}">
                <a16:creationId xmlns:a16="http://schemas.microsoft.com/office/drawing/2014/main" id="{6662DE0C-070B-42F4-A1AD-DF6DD717C851}"/>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559E5A9C-323B-4316-843E-906EA47C0B3B}"/>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7" name="Content Placeholder 2">
            <a:extLst>
              <a:ext uri="{FF2B5EF4-FFF2-40B4-BE49-F238E27FC236}">
                <a16:creationId xmlns:a16="http://schemas.microsoft.com/office/drawing/2014/main" id="{689F7D3B-0633-4FD0-8A7E-244FC5F3416E}"/>
              </a:ext>
            </a:extLst>
          </p:cNvPr>
          <p:cNvSpPr txBox="1">
            <a:spLocks/>
          </p:cNvSpPr>
          <p:nvPr/>
        </p:nvSpPr>
        <p:spPr>
          <a:xfrm>
            <a:off x="260349" y="1960563"/>
            <a:ext cx="11719317" cy="4300537"/>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对新样本   ，其投影后的第                                  维坐标为</a:t>
            </a:r>
          </a:p>
          <a:p>
            <a:pPr indent="-358775"/>
            <a:endParaRPr lang="zh-CN" altLang="en-US" kern="0" dirty="0"/>
          </a:p>
          <a:p>
            <a:pPr indent="-358775"/>
            <a:endParaRPr lang="zh-CN" altLang="en-US" kern="0" dirty="0"/>
          </a:p>
          <a:p>
            <a:pPr indent="-358775"/>
            <a:endParaRPr lang="zh-CN" altLang="en-US" kern="0" dirty="0"/>
          </a:p>
          <a:p>
            <a:pPr indent="-358775"/>
            <a:endParaRPr lang="zh-CN" altLang="en-US" kern="0" dirty="0"/>
          </a:p>
          <a:p>
            <a:pPr indent="-358775"/>
            <a:endParaRPr lang="zh-CN" altLang="en-US" kern="0" dirty="0"/>
          </a:p>
          <a:p>
            <a:pPr indent="-358775"/>
            <a:endParaRPr lang="zh-CN" altLang="en-US" kern="0" dirty="0"/>
          </a:p>
        </p:txBody>
      </p:sp>
      <p:pic>
        <p:nvPicPr>
          <p:cNvPr id="8" name="Picture 4">
            <a:extLst>
              <a:ext uri="{FF2B5EF4-FFF2-40B4-BE49-F238E27FC236}">
                <a16:creationId xmlns:a16="http://schemas.microsoft.com/office/drawing/2014/main" id="{529814D6-EC1C-4629-8C66-DAF43D59DE5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74258" y="2116709"/>
            <a:ext cx="241300" cy="19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a:extLst>
              <a:ext uri="{FF2B5EF4-FFF2-40B4-BE49-F238E27FC236}">
                <a16:creationId xmlns:a16="http://schemas.microsoft.com/office/drawing/2014/main" id="{3859AC64-33CA-4BBB-B113-5C845A14C1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05104" y="2035746"/>
            <a:ext cx="2533650"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2">
            <a:extLst>
              <a:ext uri="{FF2B5EF4-FFF2-40B4-BE49-F238E27FC236}">
                <a16:creationId xmlns:a16="http://schemas.microsoft.com/office/drawing/2014/main" id="{0A9BF3F0-AD35-4842-833D-868A3ACB4A0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47925" y="2560638"/>
            <a:ext cx="4473575" cy="1862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5">
            <a:extLst>
              <a:ext uri="{FF2B5EF4-FFF2-40B4-BE49-F238E27FC236}">
                <a16:creationId xmlns:a16="http://schemas.microsoft.com/office/drawing/2014/main" id="{9696506F-7EA7-4A7C-8784-6939D17DE8C4}"/>
              </a:ext>
            </a:extLst>
          </p:cNvPr>
          <p:cNvSpPr txBox="1">
            <a:spLocks noChangeArrowheads="1"/>
          </p:cNvSpPr>
          <p:nvPr/>
        </p:nvSpPr>
        <p:spPr bwMode="auto">
          <a:xfrm>
            <a:off x="528750" y="4900425"/>
            <a:ext cx="1130617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其中    已经过规范化，   是    的第</a:t>
            </a:r>
            <a:r>
              <a:rPr lang="en-US" altLang="zh-CN" sz="2200" dirty="0"/>
              <a:t>j</a:t>
            </a:r>
            <a:r>
              <a:rPr lang="zh-CN" altLang="en-US" sz="2200" dirty="0"/>
              <a:t>个分量。由该式可知，为获得投影后的坐标，</a:t>
            </a:r>
            <a:r>
              <a:rPr lang="en-US" altLang="zh-CN" sz="2200" dirty="0"/>
              <a:t>KPCA</a:t>
            </a:r>
            <a:r>
              <a:rPr lang="zh-CN" altLang="en-US" sz="2200" dirty="0"/>
              <a:t>需对所有样本求和，因此它的计算开销较大。    </a:t>
            </a:r>
            <a:r>
              <a:rPr lang="en-US" altLang="zh-CN" sz="2200" dirty="0"/>
              <a:t>                                             </a:t>
            </a:r>
          </a:p>
        </p:txBody>
      </p:sp>
      <p:pic>
        <p:nvPicPr>
          <p:cNvPr id="12" name="Picture 18">
            <a:extLst>
              <a:ext uri="{FF2B5EF4-FFF2-40B4-BE49-F238E27FC236}">
                <a16:creationId xmlns:a16="http://schemas.microsoft.com/office/drawing/2014/main" id="{8D0919A1-A67C-410D-901A-3242FD536B8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258228" y="5011595"/>
            <a:ext cx="296863" cy="19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2">
            <a:extLst>
              <a:ext uri="{FF2B5EF4-FFF2-40B4-BE49-F238E27FC236}">
                <a16:creationId xmlns:a16="http://schemas.microsoft.com/office/drawing/2014/main" id="{1F39DB62-0169-47C0-B76D-800D6B9A564F}"/>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442984" y="4900425"/>
            <a:ext cx="288925" cy="382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8">
            <a:extLst>
              <a:ext uri="{FF2B5EF4-FFF2-40B4-BE49-F238E27FC236}">
                <a16:creationId xmlns:a16="http://schemas.microsoft.com/office/drawing/2014/main" id="{58E4392F-5FAA-4D91-ABC0-2A74299E03B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172462" y="5028157"/>
            <a:ext cx="296863" cy="19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32733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F3300DA-8855-476C-B3FA-3BE5B469CB9E}"/>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CCF48751-40AB-453A-9E8A-F088674E18FD}"/>
              </a:ext>
            </a:extLst>
          </p:cNvPr>
          <p:cNvSpPr>
            <a:spLocks noGrp="1"/>
          </p:cNvSpPr>
          <p:nvPr>
            <p:ph type="sldNum" sz="quarter" idx="11"/>
          </p:nvPr>
        </p:nvSpPr>
        <p:spPr/>
        <p:txBody>
          <a:bodyPr/>
          <a:lstStyle/>
          <a:p>
            <a:fld id="{8A43780D-5C61-47C7-84FD-DBDC025933FC}" type="slidenum">
              <a:rPr lang="en-US" altLang="zh-CN" smtClean="0"/>
              <a:t>27</a:t>
            </a:fld>
            <a:endParaRPr lang="en-US" altLang="zh-CN"/>
          </a:p>
        </p:txBody>
      </p:sp>
      <p:sp>
        <p:nvSpPr>
          <p:cNvPr id="6" name="Title 1">
            <a:extLst>
              <a:ext uri="{FF2B5EF4-FFF2-40B4-BE49-F238E27FC236}">
                <a16:creationId xmlns:a16="http://schemas.microsoft.com/office/drawing/2014/main" id="{23A7B479-CDCF-4B75-8E87-9EA4F843564D}"/>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流形学习</a:t>
            </a:r>
            <a:endParaRPr lang="en-US" kern="0" dirty="0"/>
          </a:p>
        </p:txBody>
      </p:sp>
      <p:sp>
        <p:nvSpPr>
          <p:cNvPr id="7" name="Content Placeholder 3">
            <a:extLst>
              <a:ext uri="{FF2B5EF4-FFF2-40B4-BE49-F238E27FC236}">
                <a16:creationId xmlns:a16="http://schemas.microsoft.com/office/drawing/2014/main" id="{88D074CF-13D7-4D62-B67D-5239349C7C4D}"/>
              </a:ext>
            </a:extLst>
          </p:cNvPr>
          <p:cNvSpPr txBox="1">
            <a:spLocks/>
          </p:cNvSpPr>
          <p:nvPr/>
        </p:nvSpPr>
        <p:spPr>
          <a:xfrm>
            <a:off x="260349" y="1466850"/>
            <a:ext cx="1106177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流形学习</a:t>
            </a:r>
            <a:r>
              <a:rPr lang="en-US" altLang="zh-CN" kern="0" dirty="0"/>
              <a:t>(manifold</a:t>
            </a:r>
            <a:r>
              <a:rPr lang="zh-CN" altLang="en-US" kern="0" dirty="0"/>
              <a:t> </a:t>
            </a:r>
            <a:r>
              <a:rPr lang="en-US" altLang="zh-CN" kern="0" dirty="0"/>
              <a:t>learning)</a:t>
            </a:r>
            <a:r>
              <a:rPr lang="zh-CN" altLang="en-US" kern="0" dirty="0"/>
              <a:t>是一类借鉴了拓扑流形概念的降维方法。“流形”是在局部与欧氏空间同胚的空间，换言之，它在局部具有欧氏空间的性质，能用欧氏距离来进行距离计算。</a:t>
            </a:r>
            <a:endParaRPr lang="en-US" altLang="zh-CN" kern="0" dirty="0"/>
          </a:p>
          <a:p>
            <a:r>
              <a:rPr lang="zh-CN" altLang="en-US" kern="0" dirty="0"/>
              <a:t>若低维流形嵌入到高维空间中，则数据样本在高维空间的分布虽然看上去非常复杂，但在局部上仍具有欧氏空间的性质，因此，可以容易地在局部建立降维映射关系，然后再设法将局部映射关系推广到全局。</a:t>
            </a:r>
            <a:endParaRPr lang="en-US" altLang="zh-CN" kern="0" dirty="0"/>
          </a:p>
          <a:p>
            <a:r>
              <a:rPr lang="zh-CN" altLang="en-US" kern="0" dirty="0"/>
              <a:t>当维数被降至二维或三维时，能对数据进行可视化展示，因此流形学习也可被用于可视化。</a:t>
            </a:r>
          </a:p>
        </p:txBody>
      </p:sp>
    </p:spTree>
    <p:extLst>
      <p:ext uri="{BB962C8B-B14F-4D97-AF65-F5344CB8AC3E}">
        <p14:creationId xmlns:p14="http://schemas.microsoft.com/office/powerpoint/2010/main" val="30370233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A2CDFF9-ACC3-40A0-BAA4-E28657BB8FAB}"/>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89D94D39-FEBE-4BF3-B287-6920ABEF2A17}"/>
              </a:ext>
            </a:extLst>
          </p:cNvPr>
          <p:cNvSpPr>
            <a:spLocks noGrp="1"/>
          </p:cNvSpPr>
          <p:nvPr>
            <p:ph type="sldNum" sz="quarter" idx="11"/>
          </p:nvPr>
        </p:nvSpPr>
        <p:spPr/>
        <p:txBody>
          <a:bodyPr/>
          <a:lstStyle/>
          <a:p>
            <a:fld id="{8A43780D-5C61-47C7-84FD-DBDC025933FC}" type="slidenum">
              <a:rPr lang="en-US" altLang="zh-CN" smtClean="0"/>
              <a:t>28</a:t>
            </a:fld>
            <a:endParaRPr lang="en-US" altLang="zh-CN"/>
          </a:p>
        </p:txBody>
      </p:sp>
      <p:sp>
        <p:nvSpPr>
          <p:cNvPr id="4" name="Title 1">
            <a:extLst>
              <a:ext uri="{FF2B5EF4-FFF2-40B4-BE49-F238E27FC236}">
                <a16:creationId xmlns:a16="http://schemas.microsoft.com/office/drawing/2014/main" id="{A9A25D4C-91E8-4ECA-8840-9CA83542F5FE}"/>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2E667C35-F329-4BDC-8CC5-C2E088DCE4E5}"/>
              </a:ext>
            </a:extLst>
          </p:cNvPr>
          <p:cNvSpPr txBox="1">
            <a:spLocks/>
          </p:cNvSpPr>
          <p:nvPr/>
        </p:nvSpPr>
        <p:spPr>
          <a:xfrm>
            <a:off x="1154202" y="1149349"/>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等度量映射</a:t>
            </a:r>
            <a:r>
              <a:rPr lang="en-US" altLang="zh-CN" kern="0" dirty="0">
                <a:solidFill>
                  <a:srgbClr val="FF0000"/>
                </a:solidFill>
              </a:rPr>
              <a:t>(Isometric</a:t>
            </a:r>
            <a:r>
              <a:rPr lang="zh-CN" altLang="en-US" kern="0" dirty="0">
                <a:solidFill>
                  <a:srgbClr val="FF0000"/>
                </a:solidFill>
              </a:rPr>
              <a:t> </a:t>
            </a:r>
            <a:r>
              <a:rPr lang="en-US" altLang="zh-CN" kern="0" dirty="0">
                <a:solidFill>
                  <a:srgbClr val="FF0000"/>
                </a:solidFill>
              </a:rPr>
              <a:t>Mapping</a:t>
            </a:r>
            <a:r>
              <a:rPr lang="zh-CN" altLang="en-US" kern="0" dirty="0">
                <a:solidFill>
                  <a:srgbClr val="FF0000"/>
                </a:solidFill>
              </a:rPr>
              <a:t>，</a:t>
            </a:r>
            <a:r>
              <a:rPr lang="en-US" altLang="zh-CN" kern="0" dirty="0" err="1">
                <a:solidFill>
                  <a:srgbClr val="FF0000"/>
                </a:solidFill>
              </a:rPr>
              <a:t>Isomap</a:t>
            </a:r>
            <a:r>
              <a:rPr lang="en-US" altLang="zh-CN" kern="0" dirty="0">
                <a:solidFill>
                  <a:srgbClr val="FF0000"/>
                </a:solidFill>
              </a:rPr>
              <a:t>)</a:t>
            </a:r>
            <a:endParaRPr lang="en-US" kern="0" dirty="0">
              <a:solidFill>
                <a:srgbClr val="FF0000"/>
              </a:solidFill>
            </a:endParaRPr>
          </a:p>
        </p:txBody>
      </p:sp>
      <p:sp>
        <p:nvSpPr>
          <p:cNvPr id="6" name="Content Placeholder 3">
            <a:extLst>
              <a:ext uri="{FF2B5EF4-FFF2-40B4-BE49-F238E27FC236}">
                <a16:creationId xmlns:a16="http://schemas.microsoft.com/office/drawing/2014/main" id="{BF87F6EF-16E9-47C8-9F99-0BC8A51E3986}"/>
              </a:ext>
            </a:extLst>
          </p:cNvPr>
          <p:cNvSpPr txBox="1">
            <a:spLocks/>
          </p:cNvSpPr>
          <p:nvPr/>
        </p:nvSpPr>
        <p:spPr>
          <a:xfrm>
            <a:off x="260350" y="1908175"/>
            <a:ext cx="6592513"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lvl="1"/>
            <a:endParaRPr lang="zh-CN" altLang="en-US" kern="0" dirty="0"/>
          </a:p>
          <a:p>
            <a:r>
              <a:rPr lang="zh-CN" altLang="en-US" kern="0" dirty="0"/>
              <a:t>低维流形嵌入到高维空间之后，直接在高维空间中计算直线距离具有误导性，因为高维空间中的直线距离在低维嵌入流形上不可达。而低维嵌入流形上两点间的本真距离是“测地线”</a:t>
            </a:r>
            <a:r>
              <a:rPr lang="en-US" altLang="zh-CN" kern="0" dirty="0"/>
              <a:t>(geodesic)</a:t>
            </a:r>
            <a:r>
              <a:rPr lang="zh-CN" altLang="en-US" kern="0" dirty="0"/>
              <a:t>距离。</a:t>
            </a:r>
          </a:p>
          <a:p>
            <a:pPr lvl="1"/>
            <a:endParaRPr lang="zh-CN" altLang="en-US" kern="0" dirty="0"/>
          </a:p>
          <a:p>
            <a:pPr lvl="1"/>
            <a:endParaRPr lang="zh-CN" altLang="en-US" kern="0" dirty="0"/>
          </a:p>
        </p:txBody>
      </p:sp>
      <p:pic>
        <p:nvPicPr>
          <p:cNvPr id="7" name="Picture 6">
            <a:extLst>
              <a:ext uri="{FF2B5EF4-FFF2-40B4-BE49-F238E27FC236}">
                <a16:creationId xmlns:a16="http://schemas.microsoft.com/office/drawing/2014/main" id="{62E470A7-F145-4A11-891E-0E77D4739A1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42956" y="2331449"/>
            <a:ext cx="3494087" cy="357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3441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5D3C861-CA0A-494B-B6B1-7B4ABE8B3A94}"/>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52C5EC86-CCB4-4C28-82B4-D571D679DCEF}"/>
              </a:ext>
            </a:extLst>
          </p:cNvPr>
          <p:cNvSpPr>
            <a:spLocks noGrp="1"/>
          </p:cNvSpPr>
          <p:nvPr>
            <p:ph type="sldNum" sz="quarter" idx="11"/>
          </p:nvPr>
        </p:nvSpPr>
        <p:spPr/>
        <p:txBody>
          <a:bodyPr/>
          <a:lstStyle/>
          <a:p>
            <a:fld id="{8A43780D-5C61-47C7-84FD-DBDC025933FC}" type="slidenum">
              <a:rPr lang="en-US" altLang="zh-CN" smtClean="0"/>
              <a:t>29</a:t>
            </a:fld>
            <a:endParaRPr lang="en-US" altLang="zh-CN"/>
          </a:p>
        </p:txBody>
      </p:sp>
      <p:sp>
        <p:nvSpPr>
          <p:cNvPr id="4" name="Title 1">
            <a:extLst>
              <a:ext uri="{FF2B5EF4-FFF2-40B4-BE49-F238E27FC236}">
                <a16:creationId xmlns:a16="http://schemas.microsoft.com/office/drawing/2014/main" id="{D1DD3D1C-3140-41B8-98C2-E6A2C7E70DA9}"/>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526A4FA1-3414-48DA-AF91-80AB4855A345}"/>
              </a:ext>
            </a:extLst>
          </p:cNvPr>
          <p:cNvSpPr txBox="1">
            <a:spLocks/>
          </p:cNvSpPr>
          <p:nvPr/>
        </p:nvSpPr>
        <p:spPr>
          <a:xfrm>
            <a:off x="1246669" y="1149349"/>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等度量映射</a:t>
            </a:r>
            <a:r>
              <a:rPr lang="en-US" altLang="zh-CN" kern="0" dirty="0">
                <a:solidFill>
                  <a:srgbClr val="FF0000"/>
                </a:solidFill>
              </a:rPr>
              <a:t>(Isometric</a:t>
            </a:r>
            <a:r>
              <a:rPr lang="zh-CN" altLang="en-US" kern="0" dirty="0">
                <a:solidFill>
                  <a:srgbClr val="FF0000"/>
                </a:solidFill>
              </a:rPr>
              <a:t> </a:t>
            </a:r>
            <a:r>
              <a:rPr lang="en-US" altLang="zh-CN" kern="0" dirty="0">
                <a:solidFill>
                  <a:srgbClr val="FF0000"/>
                </a:solidFill>
              </a:rPr>
              <a:t>Mapping</a:t>
            </a:r>
            <a:r>
              <a:rPr lang="zh-CN" altLang="en-US" kern="0" dirty="0">
                <a:solidFill>
                  <a:srgbClr val="FF0000"/>
                </a:solidFill>
              </a:rPr>
              <a:t>，</a:t>
            </a:r>
            <a:r>
              <a:rPr lang="en-US" altLang="zh-CN" kern="0" dirty="0" err="1">
                <a:solidFill>
                  <a:srgbClr val="FF0000"/>
                </a:solidFill>
              </a:rPr>
              <a:t>Isomap</a:t>
            </a:r>
            <a:r>
              <a:rPr lang="en-US" altLang="zh-CN" kern="0" dirty="0">
                <a:solidFill>
                  <a:srgbClr val="FF0000"/>
                </a:solidFill>
              </a:rPr>
              <a:t>)</a:t>
            </a:r>
            <a:endParaRPr lang="en-US" kern="0" dirty="0">
              <a:solidFill>
                <a:srgbClr val="FF0000"/>
              </a:solidFill>
            </a:endParaRPr>
          </a:p>
        </p:txBody>
      </p:sp>
      <p:sp>
        <p:nvSpPr>
          <p:cNvPr id="6" name="Content Placeholder 3">
            <a:extLst>
              <a:ext uri="{FF2B5EF4-FFF2-40B4-BE49-F238E27FC236}">
                <a16:creationId xmlns:a16="http://schemas.microsoft.com/office/drawing/2014/main" id="{111288E9-1ABF-4122-9D68-F72F8A970A5D}"/>
              </a:ext>
            </a:extLst>
          </p:cNvPr>
          <p:cNvSpPr txBox="1">
            <a:spLocks/>
          </p:cNvSpPr>
          <p:nvPr/>
        </p:nvSpPr>
        <p:spPr>
          <a:xfrm>
            <a:off x="856251" y="1908175"/>
            <a:ext cx="4514850" cy="4343400"/>
          </a:xfrm>
          <a:prstGeom prst="rect">
            <a:avLst/>
          </a:prstGeom>
        </p:spPr>
        <p:txBody>
          <a:bodyPr rtlCol="0">
            <a:normAutofit fontScale="700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lvl="1" indent="-360000" fontAlgn="auto">
              <a:spcAft>
                <a:spcPts val="0"/>
              </a:spcAft>
              <a:defRPr/>
            </a:pPr>
            <a:endParaRPr lang="zh-CN" altLang="en-US" kern="0" dirty="0"/>
          </a:p>
          <a:p>
            <a:pPr indent="-360000" fontAlgn="auto">
              <a:spcAft>
                <a:spcPts val="0"/>
              </a:spcAft>
              <a:defRPr/>
            </a:pPr>
            <a:r>
              <a:rPr lang="zh-CN" altLang="en-US" kern="0" dirty="0"/>
              <a:t>测地线距离的计算：利用流形在局部上与欧氏空间同胚这个性质，对每个点基于欧氏距离找出其近邻点，然后就能建立一个近邻连接图，图种近邻点之间存在连接，而非近邻点之间不存在连接，于是，计算两点之间测地线距离的问题，就转变为计算近邻连接图上两点之间的最短路径问题。</a:t>
            </a:r>
            <a:endParaRPr lang="en-US" altLang="zh-CN" kern="0" dirty="0"/>
          </a:p>
          <a:p>
            <a:pPr indent="-360000" fontAlgn="auto">
              <a:spcAft>
                <a:spcPts val="0"/>
              </a:spcAft>
              <a:defRPr/>
            </a:pPr>
            <a:r>
              <a:rPr lang="zh-CN" altLang="en-US" kern="0" dirty="0"/>
              <a:t>最短路径的计算可通过</a:t>
            </a:r>
            <a:r>
              <a:rPr lang="en-US" altLang="zh-CN" kern="0" dirty="0"/>
              <a:t>Dijkstra</a:t>
            </a:r>
            <a:r>
              <a:rPr lang="zh-CN" altLang="en-US" kern="0" dirty="0"/>
              <a:t>算法或</a:t>
            </a:r>
            <a:r>
              <a:rPr lang="en-US" altLang="zh-CN" kern="0" dirty="0"/>
              <a:t>Floyd</a:t>
            </a:r>
            <a:r>
              <a:rPr lang="zh-CN" altLang="en-US" kern="0" dirty="0"/>
              <a:t>算法实现。得到距离后可通过多维缩放方法获得样本点在低维空间中的坐标。</a:t>
            </a:r>
          </a:p>
          <a:p>
            <a:pPr lvl="1" indent="-360000" fontAlgn="auto">
              <a:spcAft>
                <a:spcPts val="0"/>
              </a:spcAft>
              <a:defRPr/>
            </a:pPr>
            <a:endParaRPr lang="zh-CN" altLang="en-US" kern="0" dirty="0"/>
          </a:p>
        </p:txBody>
      </p:sp>
      <p:pic>
        <p:nvPicPr>
          <p:cNvPr id="7" name="Picture 6">
            <a:extLst>
              <a:ext uri="{FF2B5EF4-FFF2-40B4-BE49-F238E27FC236}">
                <a16:creationId xmlns:a16="http://schemas.microsoft.com/office/drawing/2014/main" id="{9CD128BB-3A8F-4FB5-9514-133588763DE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535969" y="1987550"/>
            <a:ext cx="3832225" cy="413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7607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768B21D-2879-4E37-8CA5-73652089768D}"/>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427C9390-6F21-4E78-9C0B-45CB263BC1B6}"/>
              </a:ext>
            </a:extLst>
          </p:cNvPr>
          <p:cNvSpPr>
            <a:spLocks noGrp="1"/>
          </p:cNvSpPr>
          <p:nvPr>
            <p:ph type="sldNum" sz="quarter" idx="11"/>
          </p:nvPr>
        </p:nvSpPr>
        <p:spPr/>
        <p:txBody>
          <a:bodyPr/>
          <a:lstStyle/>
          <a:p>
            <a:fld id="{8A43780D-5C61-47C7-84FD-DBDC025933FC}" type="slidenum">
              <a:rPr lang="en-US" altLang="zh-CN" smtClean="0"/>
              <a:t>3</a:t>
            </a:fld>
            <a:endParaRPr lang="en-US" altLang="zh-CN"/>
          </a:p>
        </p:txBody>
      </p:sp>
      <p:sp>
        <p:nvSpPr>
          <p:cNvPr id="6" name="Title 1">
            <a:extLst>
              <a:ext uri="{FF2B5EF4-FFF2-40B4-BE49-F238E27FC236}">
                <a16:creationId xmlns:a16="http://schemas.microsoft.com/office/drawing/2014/main" id="{8F3CB3C7-8455-480F-AC5E-D1CE9215FF1A}"/>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“懒惰学习”与“急切学习”</a:t>
            </a:r>
            <a:endParaRPr lang="en-US" kern="0" dirty="0"/>
          </a:p>
        </p:txBody>
      </p:sp>
      <p:sp>
        <p:nvSpPr>
          <p:cNvPr id="7" name="Content Placeholder 2">
            <a:extLst>
              <a:ext uri="{FF2B5EF4-FFF2-40B4-BE49-F238E27FC236}">
                <a16:creationId xmlns:a16="http://schemas.microsoft.com/office/drawing/2014/main" id="{153EC198-C722-47D3-B586-E8F2064F9B8E}"/>
              </a:ext>
            </a:extLst>
          </p:cNvPr>
          <p:cNvSpPr txBox="1">
            <a:spLocks/>
          </p:cNvSpPr>
          <p:nvPr/>
        </p:nvSpPr>
        <p:spPr>
          <a:xfrm>
            <a:off x="815153" y="2145507"/>
            <a:ext cx="10846015" cy="4011612"/>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a:t>“懒惰学习”</a:t>
            </a:r>
            <a:r>
              <a:rPr lang="en-US" altLang="zh-CN" kern="0"/>
              <a:t>(lazy</a:t>
            </a:r>
            <a:r>
              <a:rPr lang="zh-CN" altLang="en-US" kern="0"/>
              <a:t> </a:t>
            </a:r>
            <a:r>
              <a:rPr lang="en-US" altLang="zh-CN" kern="0"/>
              <a:t>learning):</a:t>
            </a:r>
            <a:r>
              <a:rPr lang="zh-CN" altLang="en-US" kern="0"/>
              <a:t> 此类学习技术在训练阶段仅仅是把样本保存起来，训练时间开销为零，待收到测试样本后再进行处理。</a:t>
            </a:r>
          </a:p>
          <a:p>
            <a:pPr indent="-358775"/>
            <a:endParaRPr lang="zh-CN" altLang="en-US" kern="0"/>
          </a:p>
          <a:p>
            <a:pPr indent="-358775"/>
            <a:r>
              <a:rPr lang="zh-CN" altLang="en-US" kern="0"/>
              <a:t>“急切学习</a:t>
            </a:r>
            <a:r>
              <a:rPr lang="zh-CN" altLang="en-US" kern="0">
                <a:sym typeface="Wingdings" panose="05000000000000000000" pitchFamily="2" charset="2"/>
              </a:rPr>
              <a:t>”</a:t>
            </a:r>
            <a:r>
              <a:rPr lang="en-US" altLang="zh-CN" kern="0">
                <a:sym typeface="Wingdings" panose="05000000000000000000" pitchFamily="2" charset="2"/>
              </a:rPr>
              <a:t>(eager</a:t>
            </a:r>
            <a:r>
              <a:rPr lang="zh-CN" altLang="en-US" kern="0">
                <a:sym typeface="Wingdings" panose="05000000000000000000" pitchFamily="2" charset="2"/>
              </a:rPr>
              <a:t> </a:t>
            </a:r>
            <a:r>
              <a:rPr lang="en-US" altLang="zh-CN" kern="0">
                <a:sym typeface="Wingdings" panose="05000000000000000000" pitchFamily="2" charset="2"/>
              </a:rPr>
              <a:t>learning):</a:t>
            </a:r>
            <a:r>
              <a:rPr lang="zh-CN" altLang="en-US" kern="0">
                <a:sym typeface="Wingdings" panose="05000000000000000000" pitchFamily="2" charset="2"/>
              </a:rPr>
              <a:t> 在训练阶段就对样本进行学习处理的方法。</a:t>
            </a:r>
            <a:endParaRPr lang="zh-CN" altLang="en-US" kern="0"/>
          </a:p>
        </p:txBody>
      </p:sp>
      <p:sp>
        <p:nvSpPr>
          <p:cNvPr id="8" name="Text Placeholder 2">
            <a:extLst>
              <a:ext uri="{FF2B5EF4-FFF2-40B4-BE49-F238E27FC236}">
                <a16:creationId xmlns:a16="http://schemas.microsoft.com/office/drawing/2014/main" id="{FE7FC52E-C4A8-4540-8DFB-F477FC050429}"/>
              </a:ext>
            </a:extLst>
          </p:cNvPr>
          <p:cNvSpPr txBox="1">
            <a:spLocks/>
          </p:cNvSpPr>
          <p:nvPr/>
        </p:nvSpPr>
        <p:spPr bwMode="auto">
          <a:xfrm>
            <a:off x="815154" y="1216819"/>
            <a:ext cx="10862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80000"/>
              </a:lnSpc>
              <a:spcBef>
                <a:spcPts val="1000"/>
              </a:spcBef>
              <a:buClr>
                <a:schemeClr val="tx2"/>
              </a:buClr>
              <a:buSzPct val="120000"/>
              <a:buFont typeface="Wingdings" panose="05000000000000000000" pitchFamily="2" charset="2"/>
              <a:buNone/>
            </a:pPr>
            <a:r>
              <a:rPr lang="en-US" altLang="zh-CN" sz="2800" dirty="0">
                <a:solidFill>
                  <a:schemeClr val="tx2"/>
                </a:solidFill>
                <a:ea typeface="微软雅黑" panose="020B0503020204020204" pitchFamily="34" charset="-122"/>
              </a:rPr>
              <a:t>K</a:t>
            </a:r>
            <a:r>
              <a:rPr lang="zh-CN" altLang="en-US" sz="2800" dirty="0">
                <a:solidFill>
                  <a:schemeClr val="tx2"/>
                </a:solidFill>
                <a:ea typeface="微软雅黑" panose="020B0503020204020204" pitchFamily="34" charset="-122"/>
              </a:rPr>
              <a:t>近邻学习没有显式的训练过程，属于“</a:t>
            </a:r>
            <a:r>
              <a:rPr lang="zh-CN" altLang="en-US" sz="2800" dirty="0">
                <a:solidFill>
                  <a:srgbClr val="FF0000"/>
                </a:solidFill>
                <a:ea typeface="微软雅黑" panose="020B0503020204020204" pitchFamily="34" charset="-122"/>
              </a:rPr>
              <a:t>懒惰学习</a:t>
            </a:r>
            <a:r>
              <a:rPr lang="zh-CN" altLang="en-US" sz="2800" dirty="0">
                <a:solidFill>
                  <a:schemeClr val="tx2"/>
                </a:solidFill>
                <a:ea typeface="微软雅黑" panose="020B0503020204020204" pitchFamily="34" charset="-122"/>
              </a:rPr>
              <a:t>”</a:t>
            </a:r>
            <a:endParaRPr lang="en-US" altLang="zh-CN" sz="2800" dirty="0">
              <a:solidFill>
                <a:schemeClr val="tx2"/>
              </a:solidFill>
              <a:ea typeface="微软雅黑" panose="020B0503020204020204" pitchFamily="34" charset="-122"/>
            </a:endParaRPr>
          </a:p>
        </p:txBody>
      </p:sp>
    </p:spTree>
    <p:extLst>
      <p:ext uri="{BB962C8B-B14F-4D97-AF65-F5344CB8AC3E}">
        <p14:creationId xmlns:p14="http://schemas.microsoft.com/office/powerpoint/2010/main" val="9275070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C38F380-75BC-4AD1-92B8-16569F20F431}"/>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37D5CCB2-C389-4225-B8A2-22F65AAD20AD}"/>
              </a:ext>
            </a:extLst>
          </p:cNvPr>
          <p:cNvSpPr>
            <a:spLocks noGrp="1"/>
          </p:cNvSpPr>
          <p:nvPr>
            <p:ph type="sldNum" sz="quarter" idx="11"/>
          </p:nvPr>
        </p:nvSpPr>
        <p:spPr/>
        <p:txBody>
          <a:bodyPr/>
          <a:lstStyle/>
          <a:p>
            <a:fld id="{8A43780D-5C61-47C7-84FD-DBDC025933FC}" type="slidenum">
              <a:rPr lang="en-US" altLang="zh-CN" smtClean="0"/>
              <a:t>30</a:t>
            </a:fld>
            <a:endParaRPr lang="en-US" altLang="zh-CN"/>
          </a:p>
        </p:txBody>
      </p:sp>
      <p:sp>
        <p:nvSpPr>
          <p:cNvPr id="4" name="Title 1">
            <a:extLst>
              <a:ext uri="{FF2B5EF4-FFF2-40B4-BE49-F238E27FC236}">
                <a16:creationId xmlns:a16="http://schemas.microsoft.com/office/drawing/2014/main" id="{2111CD89-A4C4-4505-8C46-4C60D9C6E1F6}"/>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63BE7099-EF60-4407-B445-4AD55FC20AED}"/>
              </a:ext>
            </a:extLst>
          </p:cNvPr>
          <p:cNvSpPr txBox="1">
            <a:spLocks/>
          </p:cNvSpPr>
          <p:nvPr/>
        </p:nvSpPr>
        <p:spPr>
          <a:xfrm>
            <a:off x="106173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等度量映射</a:t>
            </a:r>
            <a:r>
              <a:rPr lang="en-US" altLang="zh-CN" kern="0" dirty="0">
                <a:solidFill>
                  <a:srgbClr val="FF0000"/>
                </a:solidFill>
              </a:rPr>
              <a:t>(Isometric</a:t>
            </a:r>
            <a:r>
              <a:rPr lang="zh-CN" altLang="en-US" kern="0" dirty="0">
                <a:solidFill>
                  <a:srgbClr val="FF0000"/>
                </a:solidFill>
              </a:rPr>
              <a:t> </a:t>
            </a:r>
            <a:r>
              <a:rPr lang="en-US" altLang="zh-CN" kern="0" dirty="0">
                <a:solidFill>
                  <a:srgbClr val="FF0000"/>
                </a:solidFill>
              </a:rPr>
              <a:t>Mapping</a:t>
            </a:r>
            <a:r>
              <a:rPr lang="zh-CN" altLang="en-US" kern="0" dirty="0">
                <a:solidFill>
                  <a:srgbClr val="FF0000"/>
                </a:solidFill>
              </a:rPr>
              <a:t>，</a:t>
            </a:r>
            <a:r>
              <a:rPr lang="en-US" altLang="zh-CN" kern="0" dirty="0" err="1">
                <a:solidFill>
                  <a:srgbClr val="FF0000"/>
                </a:solidFill>
              </a:rPr>
              <a:t>Isomap</a:t>
            </a:r>
            <a:r>
              <a:rPr lang="en-US" altLang="zh-CN" kern="0" dirty="0">
                <a:solidFill>
                  <a:srgbClr val="FF0000"/>
                </a:solidFill>
              </a:rPr>
              <a:t>)</a:t>
            </a:r>
            <a:endParaRPr lang="en-US" kern="0" dirty="0">
              <a:solidFill>
                <a:srgbClr val="FF0000"/>
              </a:solidFill>
            </a:endParaRPr>
          </a:p>
        </p:txBody>
      </p:sp>
      <p:pic>
        <p:nvPicPr>
          <p:cNvPr id="6" name="Picture 5">
            <a:extLst>
              <a:ext uri="{FF2B5EF4-FFF2-40B4-BE49-F238E27FC236}">
                <a16:creationId xmlns:a16="http://schemas.microsoft.com/office/drawing/2014/main" id="{151192BA-70CD-48C0-8DC6-11CBF29CCB0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8862" y="1788274"/>
            <a:ext cx="8629650" cy="428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705001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FB4CC7A-84C3-4F9D-9E51-25CA06598D3F}"/>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B44C3A68-0B3F-43EF-817E-3F4A9BF64FC9}"/>
              </a:ext>
            </a:extLst>
          </p:cNvPr>
          <p:cNvSpPr>
            <a:spLocks noGrp="1"/>
          </p:cNvSpPr>
          <p:nvPr>
            <p:ph type="sldNum" sz="quarter" idx="11"/>
          </p:nvPr>
        </p:nvSpPr>
        <p:spPr/>
        <p:txBody>
          <a:bodyPr/>
          <a:lstStyle/>
          <a:p>
            <a:fld id="{8A43780D-5C61-47C7-84FD-DBDC025933FC}" type="slidenum">
              <a:rPr lang="en-US" altLang="zh-CN" smtClean="0"/>
              <a:t>31</a:t>
            </a:fld>
            <a:endParaRPr lang="en-US" altLang="zh-CN"/>
          </a:p>
        </p:txBody>
      </p:sp>
      <p:sp>
        <p:nvSpPr>
          <p:cNvPr id="4" name="Title 1">
            <a:extLst>
              <a:ext uri="{FF2B5EF4-FFF2-40B4-BE49-F238E27FC236}">
                <a16:creationId xmlns:a16="http://schemas.microsoft.com/office/drawing/2014/main" id="{15EDB898-D97D-4827-AE88-9A9E35961853}"/>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77FE7992-918C-4A91-9D31-B2DE59494985}"/>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sp>
        <p:nvSpPr>
          <p:cNvPr id="6" name="Content Placeholder 3">
            <a:extLst>
              <a:ext uri="{FF2B5EF4-FFF2-40B4-BE49-F238E27FC236}">
                <a16:creationId xmlns:a16="http://schemas.microsoft.com/office/drawing/2014/main" id="{367A70AC-67C8-409A-A8F0-ABAC7D932A9F}"/>
              </a:ext>
            </a:extLst>
          </p:cNvPr>
          <p:cNvSpPr txBox="1">
            <a:spLocks/>
          </p:cNvSpPr>
          <p:nvPr/>
        </p:nvSpPr>
        <p:spPr>
          <a:xfrm>
            <a:off x="1205571" y="1772221"/>
            <a:ext cx="9962437"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局部线性嵌入试图保持邻域内的线性关系，并使得该线性关系在降维后的空间中继续保持。</a:t>
            </a:r>
            <a:endParaRPr lang="en-US" altLang="zh-CN" kern="0"/>
          </a:p>
          <a:p>
            <a:endParaRPr lang="en-US" altLang="zh-CN" kern="0"/>
          </a:p>
          <a:p>
            <a:endParaRPr lang="en-US" altLang="zh-CN" kern="0"/>
          </a:p>
          <a:p>
            <a:endParaRPr lang="en-US" altLang="zh-CN" kern="0"/>
          </a:p>
          <a:p>
            <a:endParaRPr lang="en-US" altLang="zh-CN" kern="0"/>
          </a:p>
          <a:p>
            <a:endParaRPr lang="en-US" altLang="zh-CN" kern="0"/>
          </a:p>
          <a:p>
            <a:endParaRPr lang="en-US" altLang="zh-CN" kern="0"/>
          </a:p>
          <a:p>
            <a:endParaRPr lang="en-US" altLang="zh-CN" kern="0" dirty="0"/>
          </a:p>
        </p:txBody>
      </p:sp>
      <p:pic>
        <p:nvPicPr>
          <p:cNvPr id="7" name="Picture 5">
            <a:extLst>
              <a:ext uri="{FF2B5EF4-FFF2-40B4-BE49-F238E27FC236}">
                <a16:creationId xmlns:a16="http://schemas.microsoft.com/office/drawing/2014/main" id="{9036439B-7041-4678-9A68-50A46F6A2CE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48635" y="2900934"/>
            <a:ext cx="5604329" cy="208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a:extLst>
              <a:ext uri="{FF2B5EF4-FFF2-40B4-BE49-F238E27FC236}">
                <a16:creationId xmlns:a16="http://schemas.microsoft.com/office/drawing/2014/main" id="{AC5EAAF7-65A2-46F8-B587-5E0C3625D18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93185" y="5583809"/>
            <a:ext cx="4218824"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65628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E1C9F92-81D3-4A01-BC25-DBB4DC9862DC}"/>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0CE1B7E1-76C9-4580-8AF7-EAA07CD13EB2}"/>
              </a:ext>
            </a:extLst>
          </p:cNvPr>
          <p:cNvSpPr>
            <a:spLocks noGrp="1"/>
          </p:cNvSpPr>
          <p:nvPr>
            <p:ph type="sldNum" sz="quarter" idx="11"/>
          </p:nvPr>
        </p:nvSpPr>
        <p:spPr/>
        <p:txBody>
          <a:bodyPr/>
          <a:lstStyle/>
          <a:p>
            <a:fld id="{8A43780D-5C61-47C7-84FD-DBDC025933FC}" type="slidenum">
              <a:rPr lang="en-US" altLang="zh-CN" smtClean="0"/>
              <a:t>32</a:t>
            </a:fld>
            <a:endParaRPr lang="en-US" altLang="zh-CN"/>
          </a:p>
        </p:txBody>
      </p:sp>
      <p:sp>
        <p:nvSpPr>
          <p:cNvPr id="4" name="Title 1">
            <a:extLst>
              <a:ext uri="{FF2B5EF4-FFF2-40B4-BE49-F238E27FC236}">
                <a16:creationId xmlns:a16="http://schemas.microsoft.com/office/drawing/2014/main" id="{9E6CEA45-EF4C-4B12-8B77-5DA33B00083C}"/>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EFE44D28-9EEE-4292-BDE8-5988DDD8AF18}"/>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sp>
        <p:nvSpPr>
          <p:cNvPr id="6" name="Content Placeholder 3">
            <a:extLst>
              <a:ext uri="{FF2B5EF4-FFF2-40B4-BE49-F238E27FC236}">
                <a16:creationId xmlns:a16="http://schemas.microsoft.com/office/drawing/2014/main" id="{ACC2E5B8-D8BF-4DA4-B38C-1DD72BB57A7B}"/>
              </a:ext>
            </a:extLst>
          </p:cNvPr>
          <p:cNvSpPr txBox="1">
            <a:spLocks/>
          </p:cNvSpPr>
          <p:nvPr/>
        </p:nvSpPr>
        <p:spPr>
          <a:xfrm>
            <a:off x="260350" y="1720850"/>
            <a:ext cx="11561234" cy="434340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en-US" altLang="zh-CN" kern="0" dirty="0"/>
              <a:t>LLE</a:t>
            </a:r>
            <a:r>
              <a:rPr lang="zh-CN" altLang="en-US" kern="0" dirty="0"/>
              <a:t>先为每个样本    找到其近邻下标集合    ，然后计算出基于    的中的样本点对    进行线性重构的系数     ：</a:t>
            </a:r>
            <a:endParaRPr lang="en-US" altLang="zh-CN" kern="0" dirty="0"/>
          </a:p>
          <a:p>
            <a:pPr indent="-360000" fontAlgn="auto">
              <a:spcAft>
                <a:spcPts val="0"/>
              </a:spcAft>
              <a:defRPr/>
            </a:pPr>
            <a:endParaRPr lang="en-US" kern="0" dirty="0"/>
          </a:p>
          <a:p>
            <a:pPr indent="-360000" fontAlgn="auto">
              <a:spcAft>
                <a:spcPts val="0"/>
              </a:spcAft>
              <a:defRPr/>
            </a:pPr>
            <a:endParaRPr lang="en-US" kern="0" dirty="0"/>
          </a:p>
          <a:p>
            <a:pPr marL="109900" indent="0" fontAlgn="auto">
              <a:spcAft>
                <a:spcPts val="0"/>
              </a:spcAft>
              <a:buNone/>
              <a:defRPr/>
            </a:pPr>
            <a:endParaRPr lang="en-US" kern="0" dirty="0"/>
          </a:p>
          <a:p>
            <a:pPr marL="109900" indent="0" fontAlgn="auto">
              <a:spcAft>
                <a:spcPts val="0"/>
              </a:spcAft>
              <a:buNone/>
              <a:defRPr/>
            </a:pPr>
            <a:endParaRPr lang="en-US" kern="0" dirty="0"/>
          </a:p>
          <a:p>
            <a:pPr marL="0" indent="0" fontAlgn="auto">
              <a:spcAft>
                <a:spcPts val="0"/>
              </a:spcAft>
              <a:buFont typeface="Wingdings" panose="05000000000000000000" pitchFamily="2" charset="2"/>
              <a:buNone/>
              <a:defRPr/>
            </a:pPr>
            <a:r>
              <a:rPr lang="zh-CN" altLang="en-US" kern="0" dirty="0"/>
              <a:t>其中    和     均为已知，令                                              ，      有闭式解</a:t>
            </a:r>
            <a:endParaRPr lang="en-US" kern="0" dirty="0"/>
          </a:p>
          <a:p>
            <a:pPr indent="-360000" fontAlgn="auto">
              <a:spcAft>
                <a:spcPts val="0"/>
              </a:spcAft>
              <a:defRPr/>
            </a:pPr>
            <a:endParaRPr lang="en-US" kern="0" dirty="0"/>
          </a:p>
          <a:p>
            <a:pPr indent="-360000" fontAlgn="auto">
              <a:spcAft>
                <a:spcPts val="0"/>
              </a:spcAft>
              <a:defRPr/>
            </a:pPr>
            <a:endParaRPr lang="en-US" kern="0" dirty="0"/>
          </a:p>
          <a:p>
            <a:pPr indent="-360000" fontAlgn="auto">
              <a:spcAft>
                <a:spcPts val="0"/>
              </a:spcAft>
              <a:defRPr/>
            </a:pPr>
            <a:endParaRPr lang="en-US" kern="0" dirty="0"/>
          </a:p>
        </p:txBody>
      </p:sp>
      <p:pic>
        <p:nvPicPr>
          <p:cNvPr id="7" name="Picture 4">
            <a:extLst>
              <a:ext uri="{FF2B5EF4-FFF2-40B4-BE49-F238E27FC236}">
                <a16:creationId xmlns:a16="http://schemas.microsoft.com/office/drawing/2014/main" id="{3DFF4000-3DF3-4C06-9420-B08D4BD98D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5225" y="1917700"/>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228E3CC1-B91F-4AA7-9E23-4AF2D75FEE9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54900" y="1847850"/>
            <a:ext cx="323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a:extLst>
              <a:ext uri="{FF2B5EF4-FFF2-40B4-BE49-F238E27FC236}">
                <a16:creationId xmlns:a16="http://schemas.microsoft.com/office/drawing/2014/main" id="{EA3C509C-E72A-4ADC-8280-E4138B95E76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842602" y="1847850"/>
            <a:ext cx="323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4">
            <a:extLst>
              <a:ext uri="{FF2B5EF4-FFF2-40B4-BE49-F238E27FC236}">
                <a16:creationId xmlns:a16="http://schemas.microsoft.com/office/drawing/2014/main" id="{EDE61F71-21D9-4758-93FE-3DC1261BCF3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19967" y="2379662"/>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a:extLst>
              <a:ext uri="{FF2B5EF4-FFF2-40B4-BE49-F238E27FC236}">
                <a16:creationId xmlns:a16="http://schemas.microsoft.com/office/drawing/2014/main" id="{663E5063-753C-4164-8BB3-C3041EF95C7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864635" y="2379662"/>
            <a:ext cx="406400" cy="233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2">
            <a:extLst>
              <a:ext uri="{FF2B5EF4-FFF2-40B4-BE49-F238E27FC236}">
                <a16:creationId xmlns:a16="http://schemas.microsoft.com/office/drawing/2014/main" id="{C6A3AA1A-76FE-4FCC-808D-5C6EDE9AB0E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119967" y="2795587"/>
            <a:ext cx="3908425" cy="175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5">
            <a:extLst>
              <a:ext uri="{FF2B5EF4-FFF2-40B4-BE49-F238E27FC236}">
                <a16:creationId xmlns:a16="http://schemas.microsoft.com/office/drawing/2014/main" id="{10C81357-C828-451C-8078-35F7A9BD6B1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545274" y="5021066"/>
            <a:ext cx="344805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a:extLst>
              <a:ext uri="{FF2B5EF4-FFF2-40B4-BE49-F238E27FC236}">
                <a16:creationId xmlns:a16="http://schemas.microsoft.com/office/drawing/2014/main" id="{BC75C520-3410-470A-9E9B-1209353C6C15}"/>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060664" y="5141716"/>
            <a:ext cx="32702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4">
            <a:extLst>
              <a:ext uri="{FF2B5EF4-FFF2-40B4-BE49-F238E27FC236}">
                <a16:creationId xmlns:a16="http://schemas.microsoft.com/office/drawing/2014/main" id="{89567848-3BF2-4D33-A414-B9485E4A63C9}"/>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851453" y="5109966"/>
            <a:ext cx="336550" cy="26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6">
            <a:extLst>
              <a:ext uri="{FF2B5EF4-FFF2-40B4-BE49-F238E27FC236}">
                <a16:creationId xmlns:a16="http://schemas.microsoft.com/office/drawing/2014/main" id="{6966557D-AEFD-4FD3-BC22-1DE4F35E74D4}"/>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8221538" y="5136079"/>
            <a:ext cx="488950"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7">
            <a:extLst>
              <a:ext uri="{FF2B5EF4-FFF2-40B4-BE49-F238E27FC236}">
                <a16:creationId xmlns:a16="http://schemas.microsoft.com/office/drawing/2014/main" id="{F7F97022-E043-41A4-887C-E0D7DFE6ADD3}"/>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497173" y="5498405"/>
            <a:ext cx="2676525" cy="909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1152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50AA598-FFDE-42AD-B8B4-4B8C2466872B}"/>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7D6B985B-C6B0-4E79-9BBD-B8FFF80D9439}"/>
              </a:ext>
            </a:extLst>
          </p:cNvPr>
          <p:cNvSpPr>
            <a:spLocks noGrp="1"/>
          </p:cNvSpPr>
          <p:nvPr>
            <p:ph type="sldNum" sz="quarter" idx="11"/>
          </p:nvPr>
        </p:nvSpPr>
        <p:spPr/>
        <p:txBody>
          <a:bodyPr/>
          <a:lstStyle/>
          <a:p>
            <a:fld id="{8A43780D-5C61-47C7-84FD-DBDC025933FC}" type="slidenum">
              <a:rPr lang="en-US" altLang="zh-CN" smtClean="0"/>
              <a:t>33</a:t>
            </a:fld>
            <a:endParaRPr lang="en-US" altLang="zh-CN"/>
          </a:p>
        </p:txBody>
      </p:sp>
      <p:sp>
        <p:nvSpPr>
          <p:cNvPr id="4" name="Title 1">
            <a:extLst>
              <a:ext uri="{FF2B5EF4-FFF2-40B4-BE49-F238E27FC236}">
                <a16:creationId xmlns:a16="http://schemas.microsoft.com/office/drawing/2014/main" id="{7A31B3E2-C8DF-4362-9FE5-118425D8CC91}"/>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4AF94981-084C-4361-8E8D-10B54CFE2CAA}"/>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sp>
        <p:nvSpPr>
          <p:cNvPr id="6" name="Content Placeholder 3">
            <a:extLst>
              <a:ext uri="{FF2B5EF4-FFF2-40B4-BE49-F238E27FC236}">
                <a16:creationId xmlns:a16="http://schemas.microsoft.com/office/drawing/2014/main" id="{854ABF8A-CC15-4C46-85BF-05EAEFAA32FE}"/>
              </a:ext>
            </a:extLst>
          </p:cNvPr>
          <p:cNvSpPr txBox="1">
            <a:spLocks/>
          </p:cNvSpPr>
          <p:nvPr/>
        </p:nvSpPr>
        <p:spPr>
          <a:xfrm>
            <a:off x="260349" y="1720850"/>
            <a:ext cx="1180151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en-US" altLang="zh-CN" kern="0" dirty="0"/>
              <a:t>LLE</a:t>
            </a:r>
            <a:r>
              <a:rPr lang="zh-CN" altLang="en-US" kern="0" dirty="0"/>
              <a:t>在低维空间中保持     不变，于是    对应的低维空间坐标    可通过下式求解：</a:t>
            </a:r>
            <a:endParaRPr lang="en-US" altLang="zh-CN" kern="0" dirty="0"/>
          </a:p>
          <a:p>
            <a:pPr marL="0" indent="0">
              <a:buNone/>
            </a:pPr>
            <a:endParaRPr lang="en-US" altLang="zh-CN" kern="0" dirty="0"/>
          </a:p>
          <a:p>
            <a:pPr marL="0" indent="0">
              <a:buNone/>
            </a:pPr>
            <a:endParaRPr lang="en-US" altLang="zh-CN" kern="0" dirty="0"/>
          </a:p>
          <a:p>
            <a:r>
              <a:rPr lang="zh-CN" altLang="en-US" kern="0" dirty="0"/>
              <a:t>令</a:t>
            </a:r>
            <a:endParaRPr lang="en-US" altLang="zh-CN" kern="0" dirty="0"/>
          </a:p>
          <a:p>
            <a:endParaRPr lang="en-US" altLang="zh-CN" kern="0" dirty="0"/>
          </a:p>
          <a:p>
            <a:endParaRPr lang="en-US" altLang="zh-CN" kern="0" dirty="0"/>
          </a:p>
        </p:txBody>
      </p:sp>
      <p:pic>
        <p:nvPicPr>
          <p:cNvPr id="7" name="Picture 18">
            <a:extLst>
              <a:ext uri="{FF2B5EF4-FFF2-40B4-BE49-F238E27FC236}">
                <a16:creationId xmlns:a16="http://schemas.microsoft.com/office/drawing/2014/main" id="{A8216B3E-BA2C-4AE0-B8EF-488C38CB6B5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14315" y="1917700"/>
            <a:ext cx="403225"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9">
            <a:extLst>
              <a:ext uri="{FF2B5EF4-FFF2-40B4-BE49-F238E27FC236}">
                <a16:creationId xmlns:a16="http://schemas.microsoft.com/office/drawing/2014/main" id="{4CB0CB15-4EB9-43AD-9FA7-64517A6E3C4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05077" y="1917700"/>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5">
            <a:extLst>
              <a:ext uri="{FF2B5EF4-FFF2-40B4-BE49-F238E27FC236}">
                <a16:creationId xmlns:a16="http://schemas.microsoft.com/office/drawing/2014/main" id="{15671366-96AD-4BE7-8A9E-4934E2E5990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508176" y="1927225"/>
            <a:ext cx="273050" cy="20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a:extLst>
              <a:ext uri="{FF2B5EF4-FFF2-40B4-BE49-F238E27FC236}">
                <a16:creationId xmlns:a16="http://schemas.microsoft.com/office/drawing/2014/main" id="{370A2F40-DD46-473A-A8D4-E5D12EE13F9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901950" y="2471738"/>
            <a:ext cx="3448050"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1">
            <a:extLst>
              <a:ext uri="{FF2B5EF4-FFF2-40B4-BE49-F238E27FC236}">
                <a16:creationId xmlns:a16="http://schemas.microsoft.com/office/drawing/2014/main" id="{3AC09357-2F60-4F6E-AE8A-2A5320D2AE7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431604" y="3881758"/>
            <a:ext cx="564515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20">
            <a:extLst>
              <a:ext uri="{FF2B5EF4-FFF2-40B4-BE49-F238E27FC236}">
                <a16:creationId xmlns:a16="http://schemas.microsoft.com/office/drawing/2014/main" id="{ADDCF869-0FFB-441B-BAA9-87E65769C2EF}"/>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231576" y="3907631"/>
            <a:ext cx="3549650" cy="38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1">
            <a:extLst>
              <a:ext uri="{FF2B5EF4-FFF2-40B4-BE49-F238E27FC236}">
                <a16:creationId xmlns:a16="http://schemas.microsoft.com/office/drawing/2014/main" id="{6882B004-6E12-4D60-B2C7-3E0735EF16CA}"/>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6350000" y="4994275"/>
            <a:ext cx="1930400" cy="882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22">
            <a:extLst>
              <a:ext uri="{FF2B5EF4-FFF2-40B4-BE49-F238E27FC236}">
                <a16:creationId xmlns:a16="http://schemas.microsoft.com/office/drawing/2014/main" id="{E9BCEA85-7CDC-432F-B2F2-9FA6D03F2740}"/>
              </a:ext>
            </a:extLst>
          </p:cNvPr>
          <p:cNvSpPr txBox="1">
            <a:spLocks noChangeArrowheads="1"/>
          </p:cNvSpPr>
          <p:nvPr/>
        </p:nvSpPr>
        <p:spPr bwMode="auto">
          <a:xfrm>
            <a:off x="260350" y="5084763"/>
            <a:ext cx="575945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20000"/>
              <a:buFont typeface="Wingdings" panose="05000000000000000000" pitchFamily="2" charset="2"/>
              <a:buChar char="p"/>
            </a:pPr>
            <a:r>
              <a:rPr lang="zh-CN" altLang="en-US" sz="2200" dirty="0"/>
              <a:t>则优化式可重写为右式，并通过特征值分解求解。</a:t>
            </a:r>
            <a:endParaRPr lang="en-US" altLang="zh-CN" sz="2200" dirty="0"/>
          </a:p>
        </p:txBody>
      </p:sp>
    </p:spTree>
    <p:extLst>
      <p:ext uri="{BB962C8B-B14F-4D97-AF65-F5344CB8AC3E}">
        <p14:creationId xmlns:p14="http://schemas.microsoft.com/office/powerpoint/2010/main" val="28400338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EBE83F1-0AA4-4F6C-B8A3-934987ACED38}"/>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8A9012DE-8C1E-4567-A4D4-86E1E8F70E5B}"/>
              </a:ext>
            </a:extLst>
          </p:cNvPr>
          <p:cNvSpPr>
            <a:spLocks noGrp="1"/>
          </p:cNvSpPr>
          <p:nvPr>
            <p:ph type="sldNum" sz="quarter" idx="11"/>
          </p:nvPr>
        </p:nvSpPr>
        <p:spPr/>
        <p:txBody>
          <a:bodyPr/>
          <a:lstStyle/>
          <a:p>
            <a:fld id="{8A43780D-5C61-47C7-84FD-DBDC025933FC}" type="slidenum">
              <a:rPr lang="en-US" altLang="zh-CN" smtClean="0"/>
              <a:t>34</a:t>
            </a:fld>
            <a:endParaRPr lang="en-US" altLang="zh-CN"/>
          </a:p>
        </p:txBody>
      </p:sp>
      <p:sp>
        <p:nvSpPr>
          <p:cNvPr id="4" name="Title 1">
            <a:extLst>
              <a:ext uri="{FF2B5EF4-FFF2-40B4-BE49-F238E27FC236}">
                <a16:creationId xmlns:a16="http://schemas.microsoft.com/office/drawing/2014/main" id="{750280BF-4189-4C96-83D6-0D5413781244}"/>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EE91AB32-387F-43C4-968F-7BB6277D89E0}"/>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pic>
        <p:nvPicPr>
          <p:cNvPr id="6" name="Picture 7">
            <a:extLst>
              <a:ext uri="{FF2B5EF4-FFF2-40B4-BE49-F238E27FC236}">
                <a16:creationId xmlns:a16="http://schemas.microsoft.com/office/drawing/2014/main" id="{7DFDD6D5-000C-4708-8F4C-ED9CFEB709A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1606550"/>
            <a:ext cx="6619875" cy="459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508577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10564EA-3117-45C2-8DF6-296DE4D3D472}"/>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E4493C1F-25C0-451B-8A90-E76617D028C7}"/>
              </a:ext>
            </a:extLst>
          </p:cNvPr>
          <p:cNvSpPr>
            <a:spLocks noGrp="1"/>
          </p:cNvSpPr>
          <p:nvPr>
            <p:ph type="sldNum" sz="quarter" idx="11"/>
          </p:nvPr>
        </p:nvSpPr>
        <p:spPr/>
        <p:txBody>
          <a:bodyPr/>
          <a:lstStyle/>
          <a:p>
            <a:fld id="{8A43780D-5C61-47C7-84FD-DBDC025933FC}" type="slidenum">
              <a:rPr lang="en-US" altLang="zh-CN" smtClean="0"/>
              <a:t>35</a:t>
            </a:fld>
            <a:endParaRPr lang="en-US" altLang="zh-CN"/>
          </a:p>
        </p:txBody>
      </p:sp>
      <p:sp>
        <p:nvSpPr>
          <p:cNvPr id="4" name="Title 1">
            <a:extLst>
              <a:ext uri="{FF2B5EF4-FFF2-40B4-BE49-F238E27FC236}">
                <a16:creationId xmlns:a16="http://schemas.microsoft.com/office/drawing/2014/main" id="{7B04EE87-F9BC-4B9B-BEBE-C6599E08481C}"/>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度量学习</a:t>
            </a:r>
            <a:endParaRPr lang="en-US" kern="0" dirty="0"/>
          </a:p>
        </p:txBody>
      </p:sp>
      <p:sp>
        <p:nvSpPr>
          <p:cNvPr id="5" name="Text Placeholder 2">
            <a:extLst>
              <a:ext uri="{FF2B5EF4-FFF2-40B4-BE49-F238E27FC236}">
                <a16:creationId xmlns:a16="http://schemas.microsoft.com/office/drawing/2014/main" id="{545090F1-061A-4781-8A00-24EC215606C1}"/>
              </a:ext>
            </a:extLst>
          </p:cNvPr>
          <p:cNvSpPr txBox="1">
            <a:spLocks/>
          </p:cNvSpPr>
          <p:nvPr/>
        </p:nvSpPr>
        <p:spPr>
          <a:xfrm>
            <a:off x="630767"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研究动机</a:t>
            </a:r>
            <a:endParaRPr lang="en-US" kern="0" dirty="0">
              <a:solidFill>
                <a:srgbClr val="FF0000"/>
              </a:solidFill>
            </a:endParaRPr>
          </a:p>
        </p:txBody>
      </p:sp>
      <p:sp>
        <p:nvSpPr>
          <p:cNvPr id="6" name="Content Placeholder 3">
            <a:extLst>
              <a:ext uri="{FF2B5EF4-FFF2-40B4-BE49-F238E27FC236}">
                <a16:creationId xmlns:a16="http://schemas.microsoft.com/office/drawing/2014/main" id="{3AFF65BB-DFF2-472D-BBC5-F00AF547295E}"/>
              </a:ext>
            </a:extLst>
          </p:cNvPr>
          <p:cNvSpPr txBox="1">
            <a:spLocks/>
          </p:cNvSpPr>
          <p:nvPr/>
        </p:nvSpPr>
        <p:spPr>
          <a:xfrm>
            <a:off x="370416" y="2209800"/>
            <a:ext cx="11092594"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在机器学习中，对高维数据进行降维的主要目的是希望找到一个合适的低维空间，在此空间中进行学习能比原始空间性能更好。事实上，每个空间对应了在样本属性上定义的一个距离度量，而寻找合适的空间，实质上就是在寻找一个合适的距离度量。那么，为何不直接尝试“学习”出一个合适的距离度量呢？</a:t>
            </a:r>
            <a:endParaRPr lang="zh-CN" altLang="en-US" kern="0" dirty="0"/>
          </a:p>
        </p:txBody>
      </p:sp>
    </p:spTree>
    <p:extLst>
      <p:ext uri="{BB962C8B-B14F-4D97-AF65-F5344CB8AC3E}">
        <p14:creationId xmlns:p14="http://schemas.microsoft.com/office/powerpoint/2010/main" val="11167892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19E9FAE-171C-41AD-9F34-DCF7A304D392}"/>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827CF416-EE86-42F8-A873-5485191A4415}"/>
              </a:ext>
            </a:extLst>
          </p:cNvPr>
          <p:cNvSpPr>
            <a:spLocks noGrp="1"/>
          </p:cNvSpPr>
          <p:nvPr>
            <p:ph type="sldNum" sz="quarter" idx="11"/>
          </p:nvPr>
        </p:nvSpPr>
        <p:spPr/>
        <p:txBody>
          <a:bodyPr/>
          <a:lstStyle/>
          <a:p>
            <a:fld id="{8A43780D-5C61-47C7-84FD-DBDC025933FC}" type="slidenum">
              <a:rPr lang="en-US" altLang="zh-CN" smtClean="0"/>
              <a:t>36</a:t>
            </a:fld>
            <a:endParaRPr lang="en-US" altLang="zh-CN"/>
          </a:p>
        </p:txBody>
      </p:sp>
      <p:sp>
        <p:nvSpPr>
          <p:cNvPr id="4" name="Title 1">
            <a:extLst>
              <a:ext uri="{FF2B5EF4-FFF2-40B4-BE49-F238E27FC236}">
                <a16:creationId xmlns:a16="http://schemas.microsoft.com/office/drawing/2014/main" id="{CA82EE81-7DA9-48F3-B176-703033DD8231}"/>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度量学习</a:t>
            </a:r>
            <a:endParaRPr lang="en-US" kern="0" dirty="0"/>
          </a:p>
        </p:txBody>
      </p:sp>
      <p:sp>
        <p:nvSpPr>
          <p:cNvPr id="5" name="Content Placeholder 2">
            <a:extLst>
              <a:ext uri="{FF2B5EF4-FFF2-40B4-BE49-F238E27FC236}">
                <a16:creationId xmlns:a16="http://schemas.microsoft.com/office/drawing/2014/main" id="{FEE8D7C7-1B22-42C3-8888-884AE8E5B4CE}"/>
              </a:ext>
            </a:extLst>
          </p:cNvPr>
          <p:cNvSpPr txBox="1">
            <a:spLocks/>
          </p:cNvSpPr>
          <p:nvPr/>
        </p:nvSpPr>
        <p:spPr>
          <a:xfrm>
            <a:off x="260350" y="1158875"/>
            <a:ext cx="11931650"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欲对距离度量进行学习，必须有一个便于学习的距离度量表达形式。对两个  维样本    和    ，它们之间的平方欧氏距离可写为  </a:t>
            </a:r>
          </a:p>
          <a:p>
            <a:pPr marL="111125" indent="0">
              <a:buNone/>
            </a:pPr>
            <a:endParaRPr lang="zh-CN" altLang="en-US" kern="0" dirty="0"/>
          </a:p>
          <a:p>
            <a:pPr indent="-358775"/>
            <a:r>
              <a:rPr lang="zh-CN" altLang="en-US" kern="0" dirty="0"/>
              <a:t>其中          表示    与    在第   维上的距离。若假定不同属性的重要性不同，则可引入属性权重   ，得到 </a:t>
            </a:r>
          </a:p>
          <a:p>
            <a:pPr indent="-358775"/>
            <a:endParaRPr lang="zh-CN" altLang="en-US" kern="0" dirty="0"/>
          </a:p>
          <a:p>
            <a:pPr marL="111125" indent="0">
              <a:buNone/>
            </a:pPr>
            <a:endParaRPr lang="zh-CN" altLang="en-US" kern="0" dirty="0"/>
          </a:p>
          <a:p>
            <a:pPr indent="-358775"/>
            <a:r>
              <a:rPr lang="zh-CN" altLang="en-US" kern="0" dirty="0"/>
              <a:t>其中                                     是一个对角矩阵，                  ，可通过学习确定。               </a:t>
            </a:r>
          </a:p>
        </p:txBody>
      </p:sp>
      <p:pic>
        <p:nvPicPr>
          <p:cNvPr id="6" name="Picture 3">
            <a:extLst>
              <a:ext uri="{FF2B5EF4-FFF2-40B4-BE49-F238E27FC236}">
                <a16:creationId xmlns:a16="http://schemas.microsoft.com/office/drawing/2014/main" id="{6A95E810-987E-4CFD-AC87-311903B6E6E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1814102"/>
            <a:ext cx="152400"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
            <a:extLst>
              <a:ext uri="{FF2B5EF4-FFF2-40B4-BE49-F238E27FC236}">
                <a16:creationId xmlns:a16="http://schemas.microsoft.com/office/drawing/2014/main" id="{945096FC-9AC6-439A-B7EB-6B9EB5657A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72367" y="1814102"/>
            <a:ext cx="292100" cy="21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3917E848-AE5F-42A7-9373-3FB15074EE4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31180" y="1814102"/>
            <a:ext cx="320675" cy="25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a:extLst>
              <a:ext uri="{FF2B5EF4-FFF2-40B4-BE49-F238E27FC236}">
                <a16:creationId xmlns:a16="http://schemas.microsoft.com/office/drawing/2014/main" id="{3F4C9A5B-A11A-4D71-AF2C-64426D1C117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51567" y="2210976"/>
            <a:ext cx="814705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7">
            <a:extLst>
              <a:ext uri="{FF2B5EF4-FFF2-40B4-BE49-F238E27FC236}">
                <a16:creationId xmlns:a16="http://schemas.microsoft.com/office/drawing/2014/main" id="{87236EC8-8E3D-4B3B-95F2-716BA324FE44}"/>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559720" y="2844800"/>
            <a:ext cx="862012"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a:extLst>
              <a:ext uri="{FF2B5EF4-FFF2-40B4-BE49-F238E27FC236}">
                <a16:creationId xmlns:a16="http://schemas.microsoft.com/office/drawing/2014/main" id="{A7F17BE7-A967-47AE-A1D6-A13DC8892A7F}"/>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45367" y="2954338"/>
            <a:ext cx="27305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9">
            <a:extLst>
              <a:ext uri="{FF2B5EF4-FFF2-40B4-BE49-F238E27FC236}">
                <a16:creationId xmlns:a16="http://schemas.microsoft.com/office/drawing/2014/main" id="{18392D7C-9F58-49BC-9899-E22B3B1A8F6C}"/>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841221" y="2909887"/>
            <a:ext cx="29845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0">
            <a:extLst>
              <a:ext uri="{FF2B5EF4-FFF2-40B4-BE49-F238E27FC236}">
                <a16:creationId xmlns:a16="http://schemas.microsoft.com/office/drawing/2014/main" id="{3F355CDD-7415-42E1-BF8E-F2CF7C648717}"/>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857313" y="2874962"/>
            <a:ext cx="158750"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1">
            <a:extLst>
              <a:ext uri="{FF2B5EF4-FFF2-40B4-BE49-F238E27FC236}">
                <a16:creationId xmlns:a16="http://schemas.microsoft.com/office/drawing/2014/main" id="{672F8E2F-C746-4E33-85F3-A88448B30152}"/>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673163" y="3391311"/>
            <a:ext cx="2635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2">
            <a:extLst>
              <a:ext uri="{FF2B5EF4-FFF2-40B4-BE49-F238E27FC236}">
                <a16:creationId xmlns:a16="http://schemas.microsoft.com/office/drawing/2014/main" id="{E0DC8238-5284-4AC5-882D-96BE7F596151}"/>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1830940" y="3907631"/>
            <a:ext cx="8147050"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3">
            <a:extLst>
              <a:ext uri="{FF2B5EF4-FFF2-40B4-BE49-F238E27FC236}">
                <a16:creationId xmlns:a16="http://schemas.microsoft.com/office/drawing/2014/main" id="{9AB30C6A-E750-404F-ADE6-F4636D4074B0}"/>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559720" y="4935839"/>
            <a:ext cx="28194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4">
            <a:extLst>
              <a:ext uri="{FF2B5EF4-FFF2-40B4-BE49-F238E27FC236}">
                <a16:creationId xmlns:a16="http://schemas.microsoft.com/office/drawing/2014/main" id="{D9D83D4B-679D-486B-B7D2-50EB5C809FBE}"/>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7287552" y="4935839"/>
            <a:ext cx="15097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3188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4BF47A6-463A-4B91-AB5A-3343DF35B13B}"/>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8C7F7B07-16E4-465D-B1E7-3617AF644A17}"/>
              </a:ext>
            </a:extLst>
          </p:cNvPr>
          <p:cNvSpPr>
            <a:spLocks noGrp="1"/>
          </p:cNvSpPr>
          <p:nvPr>
            <p:ph type="sldNum" sz="quarter" idx="11"/>
          </p:nvPr>
        </p:nvSpPr>
        <p:spPr/>
        <p:txBody>
          <a:bodyPr/>
          <a:lstStyle/>
          <a:p>
            <a:fld id="{8A43780D-5C61-47C7-84FD-DBDC025933FC}" type="slidenum">
              <a:rPr lang="en-US" altLang="zh-CN" smtClean="0"/>
              <a:t>37</a:t>
            </a:fld>
            <a:endParaRPr lang="en-US" altLang="zh-CN"/>
          </a:p>
        </p:txBody>
      </p:sp>
      <p:sp>
        <p:nvSpPr>
          <p:cNvPr id="4" name="Title 1">
            <a:extLst>
              <a:ext uri="{FF2B5EF4-FFF2-40B4-BE49-F238E27FC236}">
                <a16:creationId xmlns:a16="http://schemas.microsoft.com/office/drawing/2014/main" id="{B116A185-25A7-4EDD-9578-0FDB5FAB6883}"/>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度量学习</a:t>
            </a:r>
            <a:endParaRPr lang="en-US" kern="0" dirty="0"/>
          </a:p>
        </p:txBody>
      </p:sp>
      <p:sp>
        <p:nvSpPr>
          <p:cNvPr id="5" name="Content Placeholder 2">
            <a:extLst>
              <a:ext uri="{FF2B5EF4-FFF2-40B4-BE49-F238E27FC236}">
                <a16:creationId xmlns:a16="http://schemas.microsoft.com/office/drawing/2014/main" id="{131BE049-D9E7-457B-9656-E057BF07020E}"/>
              </a:ext>
            </a:extLst>
          </p:cNvPr>
          <p:cNvSpPr txBox="1">
            <a:spLocks/>
          </p:cNvSpPr>
          <p:nvPr/>
        </p:nvSpPr>
        <p:spPr>
          <a:xfrm>
            <a:off x="260350" y="1158875"/>
            <a:ext cx="11349448" cy="4930775"/>
          </a:xfrm>
          <a:prstGeom prst="rect">
            <a:avLst/>
          </a:prstGeom>
        </p:spPr>
        <p:txBody>
          <a:bodyPr rtlCol="0">
            <a:normAutofit fontScale="850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230400" fontAlgn="auto">
              <a:lnSpc>
                <a:spcPct val="110000"/>
              </a:lnSpc>
              <a:spcAft>
                <a:spcPts val="0"/>
              </a:spcAft>
              <a:buFont typeface="Wingdings" charset="2"/>
              <a:buChar char="p"/>
              <a:defRPr/>
            </a:pPr>
            <a:r>
              <a:rPr lang="zh-CN" altLang="en-US" kern="0" dirty="0"/>
              <a:t>   的非对角元素均为零，这意味着坐标轴是正交的，即属性之间无关；但现实问题中往往不是这样，例如考虑西瓜的“重量”和“体积”这两个属性，它们显然是正相关的，其对应的坐标轴不再正交。为此将    替换为一个普通的半正定对称矩阵    ，于是就得到了马氏距离</a:t>
            </a:r>
            <a:r>
              <a:rPr lang="en-US" altLang="zh-CN" kern="0" dirty="0"/>
              <a:t>(</a:t>
            </a:r>
            <a:r>
              <a:rPr lang="en-US" altLang="zh-CN" kern="0" dirty="0" err="1"/>
              <a:t>Mahalanobis</a:t>
            </a:r>
            <a:r>
              <a:rPr lang="zh-CN" altLang="en-US" kern="0" dirty="0"/>
              <a:t> </a:t>
            </a:r>
            <a:r>
              <a:rPr lang="en-US" altLang="zh-CN" kern="0" dirty="0"/>
              <a:t>distance)</a:t>
            </a:r>
            <a:r>
              <a:rPr lang="zh-CN" altLang="en-US" kern="0" dirty="0"/>
              <a:t>。</a:t>
            </a:r>
          </a:p>
          <a:p>
            <a:pPr marL="230400" fontAlgn="auto">
              <a:lnSpc>
                <a:spcPct val="120000"/>
              </a:lnSpc>
              <a:spcAft>
                <a:spcPts val="0"/>
              </a:spcAft>
              <a:defRPr/>
            </a:pPr>
            <a:endParaRPr lang="zh-CN" altLang="en-US" kern="0" dirty="0"/>
          </a:p>
          <a:p>
            <a:pPr fontAlgn="auto">
              <a:spcAft>
                <a:spcPts val="0"/>
              </a:spcAft>
              <a:defRPr/>
            </a:pPr>
            <a:endParaRPr lang="zh-CN" altLang="en-US" kern="0" dirty="0"/>
          </a:p>
          <a:p>
            <a:pPr marL="0" indent="0" fontAlgn="auto">
              <a:spcAft>
                <a:spcPts val="0"/>
              </a:spcAft>
              <a:buFont typeface="Wingdings" panose="05000000000000000000" pitchFamily="2" charset="2"/>
              <a:buNone/>
              <a:defRPr/>
            </a:pPr>
            <a:r>
              <a:rPr lang="zh-CN" altLang="en-US" kern="0" dirty="0"/>
              <a:t>其中    亦称“度量矩阵”，而度量学习则是对    进行学习。注意到为了保持距离非负且对称，   必须是（半）正定对称矩阵，即必有正交基    使得    能写为                 。</a:t>
            </a:r>
          </a:p>
          <a:p>
            <a:pPr marL="230400" fontAlgn="auto">
              <a:lnSpc>
                <a:spcPct val="120000"/>
              </a:lnSpc>
              <a:spcAft>
                <a:spcPts val="0"/>
              </a:spcAft>
              <a:defRPr/>
            </a:pPr>
            <a:endParaRPr lang="zh-CN" altLang="en-US" kern="0" dirty="0"/>
          </a:p>
          <a:p>
            <a:pPr marL="0" indent="0" fontAlgn="auto">
              <a:spcAft>
                <a:spcPts val="0"/>
              </a:spcAft>
              <a:buFont typeface="Wingdings" panose="05000000000000000000" pitchFamily="2" charset="2"/>
              <a:buNone/>
              <a:defRPr/>
            </a:pPr>
            <a:endParaRPr lang="zh-CN" altLang="en-US" sz="2400" kern="0" dirty="0"/>
          </a:p>
          <a:p>
            <a:pPr marL="0" indent="0" fontAlgn="auto">
              <a:spcAft>
                <a:spcPts val="0"/>
              </a:spcAft>
              <a:buFont typeface="Wingdings" panose="05000000000000000000" pitchFamily="2" charset="2"/>
              <a:buNone/>
              <a:defRPr/>
            </a:pPr>
            <a:r>
              <a:rPr lang="zh-CN" altLang="en-US" sz="2400" kern="0" dirty="0"/>
              <a:t>               </a:t>
            </a:r>
          </a:p>
        </p:txBody>
      </p:sp>
      <p:pic>
        <p:nvPicPr>
          <p:cNvPr id="6" name="Picture 3">
            <a:extLst>
              <a:ext uri="{FF2B5EF4-FFF2-40B4-BE49-F238E27FC236}">
                <a16:creationId xmlns:a16="http://schemas.microsoft.com/office/drawing/2014/main" id="{448B7578-FF10-4A16-A386-0D7C52E0D8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54050" y="1290638"/>
            <a:ext cx="325438"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36D79596-7E75-4730-BB3F-71B7BD9E3DF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54546" y="2028665"/>
            <a:ext cx="325438"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D025805D-9B62-4E7C-A8AC-DDF57AC3A31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90875" y="2339708"/>
            <a:ext cx="320675" cy="217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a:extLst>
              <a:ext uri="{FF2B5EF4-FFF2-40B4-BE49-F238E27FC236}">
                <a16:creationId xmlns:a16="http://schemas.microsoft.com/office/drawing/2014/main" id="{A9D4264E-BB2B-4DC6-A1BF-C439396D1AA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82196" y="2836596"/>
            <a:ext cx="73723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3">
            <a:extLst>
              <a:ext uri="{FF2B5EF4-FFF2-40B4-BE49-F238E27FC236}">
                <a16:creationId xmlns:a16="http://schemas.microsoft.com/office/drawing/2014/main" id="{C385B13B-913B-460C-B537-0603EA7A5FB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79488" y="3624262"/>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3">
            <a:extLst>
              <a:ext uri="{FF2B5EF4-FFF2-40B4-BE49-F238E27FC236}">
                <a16:creationId xmlns:a16="http://schemas.microsoft.com/office/drawing/2014/main" id="{9C0051DA-6DA2-4B41-BF3B-C9392CF84AD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12350" y="3614365"/>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3">
            <a:extLst>
              <a:ext uri="{FF2B5EF4-FFF2-40B4-BE49-F238E27FC236}">
                <a16:creationId xmlns:a16="http://schemas.microsoft.com/office/drawing/2014/main" id="{B121E77D-CBA2-4A08-9F92-75391B3FAC9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45833" y="3955872"/>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a:extLst>
              <a:ext uri="{FF2B5EF4-FFF2-40B4-BE49-F238E27FC236}">
                <a16:creationId xmlns:a16="http://schemas.microsoft.com/office/drawing/2014/main" id="{DB18A457-2676-4A05-9422-ABA513E5DB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038894" y="3944760"/>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0">
            <a:extLst>
              <a:ext uri="{FF2B5EF4-FFF2-40B4-BE49-F238E27FC236}">
                <a16:creationId xmlns:a16="http://schemas.microsoft.com/office/drawing/2014/main" id="{2ABE88FB-DE02-4526-B574-74D1F9FE7C1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179984" y="3944760"/>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2">
            <a:extLst>
              <a:ext uri="{FF2B5EF4-FFF2-40B4-BE49-F238E27FC236}">
                <a16:creationId xmlns:a16="http://schemas.microsoft.com/office/drawing/2014/main" id="{2A57509F-ED45-4F26-8EE1-F6347EA1633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84213" y="4212959"/>
            <a:ext cx="1187450" cy="24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6">
            <a:extLst>
              <a:ext uri="{FF2B5EF4-FFF2-40B4-BE49-F238E27FC236}">
                <a16:creationId xmlns:a16="http://schemas.microsoft.com/office/drawing/2014/main" id="{7C17CA5C-A939-4C90-820C-35AC869C195B}"/>
              </a:ext>
            </a:extLst>
          </p:cNvPr>
          <p:cNvSpPr txBox="1">
            <a:spLocks noChangeArrowheads="1"/>
          </p:cNvSpPr>
          <p:nvPr/>
        </p:nvSpPr>
        <p:spPr bwMode="auto">
          <a:xfrm>
            <a:off x="260349" y="4987925"/>
            <a:ext cx="11185061"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30188"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110000"/>
              </a:lnSpc>
              <a:spcBef>
                <a:spcPts val="1000"/>
              </a:spcBef>
              <a:buClr>
                <a:schemeClr val="accent1"/>
              </a:buClr>
              <a:buSzPct val="100000"/>
              <a:buFont typeface="Wingdings" panose="05000000000000000000" pitchFamily="2" charset="2"/>
              <a:buChar char="p"/>
            </a:pPr>
            <a:r>
              <a:rPr lang="zh-CN" altLang="en-US" sz="2200" dirty="0"/>
              <a:t>对    进行学习当然要设置一个目标。假定我们是希望提高近邻分类器的性能，则可将    直接嵌入到近邻分类器的评价指标中去，通过优化该性能指标相应地求得    。</a:t>
            </a:r>
            <a:endParaRPr lang="en-US" altLang="en-US" sz="2200" dirty="0"/>
          </a:p>
        </p:txBody>
      </p:sp>
      <p:pic>
        <p:nvPicPr>
          <p:cNvPr id="17" name="Picture 17">
            <a:extLst>
              <a:ext uri="{FF2B5EF4-FFF2-40B4-BE49-F238E27FC236}">
                <a16:creationId xmlns:a16="http://schemas.microsoft.com/office/drawing/2014/main" id="{23FE5D5B-5C4E-4D90-981F-B12D53008DE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82205" y="5118100"/>
            <a:ext cx="39524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8">
            <a:extLst>
              <a:ext uri="{FF2B5EF4-FFF2-40B4-BE49-F238E27FC236}">
                <a16:creationId xmlns:a16="http://schemas.microsoft.com/office/drawing/2014/main" id="{B34CD9AC-15D1-4D23-9580-ABD7E6061A5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50286" y="5499100"/>
            <a:ext cx="39524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9">
            <a:extLst>
              <a:ext uri="{FF2B5EF4-FFF2-40B4-BE49-F238E27FC236}">
                <a16:creationId xmlns:a16="http://schemas.microsoft.com/office/drawing/2014/main" id="{FEC45044-1790-433B-8F75-1F1AAD21D55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201401" y="5116512"/>
            <a:ext cx="395240" cy="20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737609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750AC8C-9602-49B0-A2E2-09C78D0A0BD1}"/>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77BEA10A-9108-4EBA-A657-7566384CFBE9}"/>
              </a:ext>
            </a:extLst>
          </p:cNvPr>
          <p:cNvSpPr>
            <a:spLocks noGrp="1"/>
          </p:cNvSpPr>
          <p:nvPr>
            <p:ph type="sldNum" sz="quarter" idx="11"/>
          </p:nvPr>
        </p:nvSpPr>
        <p:spPr/>
        <p:txBody>
          <a:bodyPr/>
          <a:lstStyle/>
          <a:p>
            <a:fld id="{8A43780D-5C61-47C7-84FD-DBDC025933FC}" type="slidenum">
              <a:rPr lang="en-US" altLang="zh-CN" smtClean="0"/>
              <a:t>38</a:t>
            </a:fld>
            <a:endParaRPr lang="en-US" altLang="zh-CN"/>
          </a:p>
        </p:txBody>
      </p:sp>
      <p:sp>
        <p:nvSpPr>
          <p:cNvPr id="4" name="Title 1">
            <a:extLst>
              <a:ext uri="{FF2B5EF4-FFF2-40B4-BE49-F238E27FC236}">
                <a16:creationId xmlns:a16="http://schemas.microsoft.com/office/drawing/2014/main" id="{1577C300-953C-4B52-A778-A8A7565CDF3F}"/>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度量学习</a:t>
            </a:r>
            <a:endParaRPr lang="en-US" kern="0" dirty="0"/>
          </a:p>
        </p:txBody>
      </p:sp>
      <p:sp>
        <p:nvSpPr>
          <p:cNvPr id="5" name="Text Placeholder 2">
            <a:extLst>
              <a:ext uri="{FF2B5EF4-FFF2-40B4-BE49-F238E27FC236}">
                <a16:creationId xmlns:a16="http://schemas.microsoft.com/office/drawing/2014/main" id="{C4568B56-7F1A-4922-881E-6C828C584760}"/>
              </a:ext>
            </a:extLst>
          </p:cNvPr>
          <p:cNvSpPr txBox="1">
            <a:spLocks/>
          </p:cNvSpPr>
          <p:nvPr/>
        </p:nvSpPr>
        <p:spPr>
          <a:xfrm>
            <a:off x="1339137" y="1180172"/>
            <a:ext cx="8629650" cy="679450"/>
          </a:xfrm>
          <a:prstGeom prst="rect">
            <a:avLst/>
          </a:prstGeom>
        </p:spPr>
        <p:txBody>
          <a:bodyPr rtlCol="0">
            <a:normAutofit fontScale="85000"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近邻成分分析</a:t>
            </a:r>
            <a:r>
              <a:rPr lang="en-US" altLang="zh-CN" kern="0" dirty="0">
                <a:solidFill>
                  <a:srgbClr val="FF0000"/>
                </a:solidFill>
              </a:rPr>
              <a:t>(</a:t>
            </a:r>
            <a:r>
              <a:rPr lang="en-US" altLang="zh-CN" kern="0" dirty="0" err="1">
                <a:solidFill>
                  <a:srgbClr val="FF0000"/>
                </a:solidFill>
              </a:rPr>
              <a:t>Neighbourhood</a:t>
            </a:r>
            <a:r>
              <a:rPr lang="zh-CN" altLang="en-US" kern="0" dirty="0">
                <a:solidFill>
                  <a:srgbClr val="FF0000"/>
                </a:solidFill>
              </a:rPr>
              <a:t> </a:t>
            </a:r>
            <a:r>
              <a:rPr lang="en-US" altLang="zh-CN" kern="0" dirty="0">
                <a:solidFill>
                  <a:srgbClr val="FF0000"/>
                </a:solidFill>
              </a:rPr>
              <a:t>Component</a:t>
            </a:r>
            <a:r>
              <a:rPr lang="zh-CN" altLang="en-US" kern="0" dirty="0">
                <a:solidFill>
                  <a:srgbClr val="FF0000"/>
                </a:solidFill>
              </a:rPr>
              <a:t> </a:t>
            </a:r>
            <a:r>
              <a:rPr lang="en-US" altLang="zh-CN" kern="0" dirty="0">
                <a:solidFill>
                  <a:srgbClr val="FF0000"/>
                </a:solidFill>
              </a:rPr>
              <a:t>Analysis,</a:t>
            </a:r>
            <a:r>
              <a:rPr lang="zh-CN" altLang="en-US" kern="0" dirty="0">
                <a:solidFill>
                  <a:srgbClr val="FF0000"/>
                </a:solidFill>
              </a:rPr>
              <a:t> </a:t>
            </a:r>
            <a:r>
              <a:rPr lang="en-US" altLang="zh-CN" kern="0" dirty="0">
                <a:solidFill>
                  <a:srgbClr val="FF0000"/>
                </a:solidFill>
              </a:rPr>
              <a:t>NCA)</a:t>
            </a:r>
            <a:endParaRPr lang="en-US" kern="0" dirty="0">
              <a:solidFill>
                <a:srgbClr val="FF0000"/>
              </a:solidFill>
            </a:endParaRPr>
          </a:p>
        </p:txBody>
      </p:sp>
      <p:sp>
        <p:nvSpPr>
          <p:cNvPr id="6" name="Content Placeholder 3">
            <a:extLst>
              <a:ext uri="{FF2B5EF4-FFF2-40B4-BE49-F238E27FC236}">
                <a16:creationId xmlns:a16="http://schemas.microsoft.com/office/drawing/2014/main" id="{D0D241E8-82CD-426C-A1D3-26F1FA7FACCE}"/>
              </a:ext>
            </a:extLst>
          </p:cNvPr>
          <p:cNvSpPr txBox="1">
            <a:spLocks/>
          </p:cNvSpPr>
          <p:nvPr/>
        </p:nvSpPr>
        <p:spPr>
          <a:xfrm>
            <a:off x="260349" y="1720850"/>
            <a:ext cx="11688496" cy="4343400"/>
          </a:xfrm>
          <a:prstGeom prst="rect">
            <a:avLst/>
          </a:prstGeom>
        </p:spPr>
        <p:txBody>
          <a:bodyPr rtlCol="0">
            <a:normAutofit fontScale="850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近邻成分分析在进行判别时通常使用多数投票法，邻域中的每个样本投</a:t>
            </a:r>
            <a:r>
              <a:rPr lang="en-US" altLang="zh-CN" kern="0" dirty="0"/>
              <a:t>1</a:t>
            </a:r>
            <a:r>
              <a:rPr lang="zh-CN" altLang="en-US" kern="0" dirty="0"/>
              <a:t>票，邻域外的样本投</a:t>
            </a:r>
            <a:r>
              <a:rPr lang="en-US" altLang="zh-CN" kern="0" dirty="0"/>
              <a:t>0</a:t>
            </a:r>
            <a:r>
              <a:rPr lang="zh-CN" altLang="en-US" kern="0" dirty="0"/>
              <a:t>票。不妨将其替换为概率投票法。对于任意样本    ，它对    分类结果影响的概率为   </a:t>
            </a: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indent="-360000" fontAlgn="auto">
              <a:spcAft>
                <a:spcPts val="0"/>
              </a:spcAft>
              <a:defRPr/>
            </a:pPr>
            <a:r>
              <a:rPr lang="zh-CN" altLang="en-US" kern="0" dirty="0"/>
              <a:t>当         时，   最大。显然，   对     的影响随着它们之间距离的增大而减小。若以留一法</a:t>
            </a:r>
            <a:r>
              <a:rPr lang="en-US" altLang="zh-CN" kern="0" dirty="0"/>
              <a:t>(LOO)</a:t>
            </a:r>
            <a:r>
              <a:rPr lang="zh-CN" altLang="en-US" kern="0" dirty="0"/>
              <a:t>正确率的最大化为目标，则可计算    的留一法正确率，即它被自身之外的所有样本正确分类的概率为  </a:t>
            </a: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marL="0" indent="0" fontAlgn="auto">
              <a:spcAft>
                <a:spcPts val="0"/>
              </a:spcAft>
              <a:buFont typeface="Wingdings" panose="05000000000000000000" pitchFamily="2" charset="2"/>
              <a:buNone/>
              <a:defRPr/>
            </a:pPr>
            <a:r>
              <a:rPr lang="zh-CN" altLang="en-US" kern="0" dirty="0"/>
              <a:t>其中    表示与    属于相同类别的样本的下标集合。    </a:t>
            </a:r>
            <a:endParaRPr lang="en-US" kern="0" dirty="0"/>
          </a:p>
        </p:txBody>
      </p:sp>
      <p:pic>
        <p:nvPicPr>
          <p:cNvPr id="7" name="Picture 5">
            <a:extLst>
              <a:ext uri="{FF2B5EF4-FFF2-40B4-BE49-F238E27FC236}">
                <a16:creationId xmlns:a16="http://schemas.microsoft.com/office/drawing/2014/main" id="{E15E246E-070F-41A1-8F86-7F4AB7B1637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275359" y="2149225"/>
            <a:ext cx="296862"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0CB49BA6-75AC-40D2-AD6E-C6DC8C555E7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512021" y="2144463"/>
            <a:ext cx="30956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a:extLst>
              <a:ext uri="{FF2B5EF4-FFF2-40B4-BE49-F238E27FC236}">
                <a16:creationId xmlns:a16="http://schemas.microsoft.com/office/drawing/2014/main" id="{0CED9432-49AA-4E1A-9BFF-51CEF52117E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44838" y="2822575"/>
            <a:ext cx="2863850"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a:extLst>
              <a:ext uri="{FF2B5EF4-FFF2-40B4-BE49-F238E27FC236}">
                <a16:creationId xmlns:a16="http://schemas.microsoft.com/office/drawing/2014/main" id="{58577DF3-6EE5-4651-BC8D-F0CA08027B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168435" y="3623209"/>
            <a:ext cx="5715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1">
            <a:extLst>
              <a:ext uri="{FF2B5EF4-FFF2-40B4-BE49-F238E27FC236}">
                <a16:creationId xmlns:a16="http://schemas.microsoft.com/office/drawing/2014/main" id="{C3AC718F-6432-4380-B29A-2BD53B7198E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195548" y="3631146"/>
            <a:ext cx="368300"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5">
            <a:extLst>
              <a:ext uri="{FF2B5EF4-FFF2-40B4-BE49-F238E27FC236}">
                <a16:creationId xmlns:a16="http://schemas.microsoft.com/office/drawing/2014/main" id="{CF2D4C92-DAB4-45F1-AD57-32B91D2B7A2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462463" y="3627971"/>
            <a:ext cx="296862"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7">
            <a:extLst>
              <a:ext uri="{FF2B5EF4-FFF2-40B4-BE49-F238E27FC236}">
                <a16:creationId xmlns:a16="http://schemas.microsoft.com/office/drawing/2014/main" id="{BB33FD73-C261-4089-ABCC-A90BB51D7B4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31594" y="3640672"/>
            <a:ext cx="30956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5">
            <a:extLst>
              <a:ext uri="{FF2B5EF4-FFF2-40B4-BE49-F238E27FC236}">
                <a16:creationId xmlns:a16="http://schemas.microsoft.com/office/drawing/2014/main" id="{86A58955-F03E-4724-91AE-5466949D74F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906838" y="4706938"/>
            <a:ext cx="1336675" cy="55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6">
            <a:extLst>
              <a:ext uri="{FF2B5EF4-FFF2-40B4-BE49-F238E27FC236}">
                <a16:creationId xmlns:a16="http://schemas.microsoft.com/office/drawing/2014/main" id="{6450E49C-8D4B-48D2-BC57-56F677FEA85F}"/>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18416" y="5436528"/>
            <a:ext cx="273050" cy="255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7">
            <a:extLst>
              <a:ext uri="{FF2B5EF4-FFF2-40B4-BE49-F238E27FC236}">
                <a16:creationId xmlns:a16="http://schemas.microsoft.com/office/drawing/2014/main" id="{B992D431-4C2C-49D3-9AD2-7EAC12113C26}"/>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231266" y="5463515"/>
            <a:ext cx="296863"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8327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866030C-999F-42F7-9ABC-7B6F6F574EAF}"/>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83F78FD9-91DD-47E6-BD0B-1CABF03A4F78}"/>
              </a:ext>
            </a:extLst>
          </p:cNvPr>
          <p:cNvSpPr>
            <a:spLocks noGrp="1"/>
          </p:cNvSpPr>
          <p:nvPr>
            <p:ph type="sldNum" sz="quarter" idx="11"/>
          </p:nvPr>
        </p:nvSpPr>
        <p:spPr/>
        <p:txBody>
          <a:bodyPr/>
          <a:lstStyle/>
          <a:p>
            <a:fld id="{8A43780D-5C61-47C7-84FD-DBDC025933FC}" type="slidenum">
              <a:rPr lang="en-US" altLang="zh-CN" smtClean="0"/>
              <a:t>39</a:t>
            </a:fld>
            <a:endParaRPr lang="en-US" altLang="zh-CN"/>
          </a:p>
        </p:txBody>
      </p:sp>
      <p:sp>
        <p:nvSpPr>
          <p:cNvPr id="4" name="Title 1">
            <a:extLst>
              <a:ext uri="{FF2B5EF4-FFF2-40B4-BE49-F238E27FC236}">
                <a16:creationId xmlns:a16="http://schemas.microsoft.com/office/drawing/2014/main" id="{40056616-DEE1-4E88-B6A0-C0D2976415A6}"/>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度量学习</a:t>
            </a:r>
            <a:endParaRPr lang="en-US" kern="0" dirty="0"/>
          </a:p>
        </p:txBody>
      </p:sp>
      <p:sp>
        <p:nvSpPr>
          <p:cNvPr id="5" name="Text Placeholder 2">
            <a:extLst>
              <a:ext uri="{FF2B5EF4-FFF2-40B4-BE49-F238E27FC236}">
                <a16:creationId xmlns:a16="http://schemas.microsoft.com/office/drawing/2014/main" id="{C98C8CE0-43E2-4221-AD17-B1740ABFA0AE}"/>
              </a:ext>
            </a:extLst>
          </p:cNvPr>
          <p:cNvSpPr txBox="1">
            <a:spLocks/>
          </p:cNvSpPr>
          <p:nvPr/>
        </p:nvSpPr>
        <p:spPr>
          <a:xfrm>
            <a:off x="1339137" y="1180172"/>
            <a:ext cx="8629650" cy="679450"/>
          </a:xfrm>
          <a:prstGeom prst="rect">
            <a:avLst/>
          </a:prstGeom>
        </p:spPr>
        <p:txBody>
          <a:bodyPr rtlCol="0">
            <a:normAutofit fontScale="85000"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近邻成分分析</a:t>
            </a:r>
            <a:r>
              <a:rPr lang="en-US" altLang="zh-CN" kern="0" dirty="0">
                <a:solidFill>
                  <a:srgbClr val="FF0000"/>
                </a:solidFill>
              </a:rPr>
              <a:t>(</a:t>
            </a:r>
            <a:r>
              <a:rPr lang="en-US" altLang="zh-CN" kern="0" dirty="0" err="1">
                <a:solidFill>
                  <a:srgbClr val="FF0000"/>
                </a:solidFill>
              </a:rPr>
              <a:t>Neighbourhood</a:t>
            </a:r>
            <a:r>
              <a:rPr lang="zh-CN" altLang="en-US" kern="0" dirty="0">
                <a:solidFill>
                  <a:srgbClr val="FF0000"/>
                </a:solidFill>
              </a:rPr>
              <a:t> </a:t>
            </a:r>
            <a:r>
              <a:rPr lang="en-US" altLang="zh-CN" kern="0" dirty="0">
                <a:solidFill>
                  <a:srgbClr val="FF0000"/>
                </a:solidFill>
              </a:rPr>
              <a:t>Component</a:t>
            </a:r>
            <a:r>
              <a:rPr lang="zh-CN" altLang="en-US" kern="0" dirty="0">
                <a:solidFill>
                  <a:srgbClr val="FF0000"/>
                </a:solidFill>
              </a:rPr>
              <a:t> </a:t>
            </a:r>
            <a:r>
              <a:rPr lang="en-US" altLang="zh-CN" kern="0" dirty="0">
                <a:solidFill>
                  <a:srgbClr val="FF0000"/>
                </a:solidFill>
              </a:rPr>
              <a:t>Analysis,</a:t>
            </a:r>
            <a:r>
              <a:rPr lang="zh-CN" altLang="en-US" kern="0" dirty="0">
                <a:solidFill>
                  <a:srgbClr val="FF0000"/>
                </a:solidFill>
              </a:rPr>
              <a:t> </a:t>
            </a:r>
            <a:r>
              <a:rPr lang="en-US" altLang="zh-CN" kern="0" dirty="0">
                <a:solidFill>
                  <a:srgbClr val="FF0000"/>
                </a:solidFill>
              </a:rPr>
              <a:t>NCA)</a:t>
            </a:r>
            <a:endParaRPr lang="en-US" kern="0" dirty="0">
              <a:solidFill>
                <a:srgbClr val="FF0000"/>
              </a:solidFill>
            </a:endParaRPr>
          </a:p>
        </p:txBody>
      </p:sp>
      <p:sp>
        <p:nvSpPr>
          <p:cNvPr id="6" name="Content Placeholder 3">
            <a:extLst>
              <a:ext uri="{FF2B5EF4-FFF2-40B4-BE49-F238E27FC236}">
                <a16:creationId xmlns:a16="http://schemas.microsoft.com/office/drawing/2014/main" id="{42105867-917A-40F5-865D-95D7B9686988}"/>
              </a:ext>
            </a:extLst>
          </p:cNvPr>
          <p:cNvSpPr txBox="1">
            <a:spLocks/>
          </p:cNvSpPr>
          <p:nvPr/>
        </p:nvSpPr>
        <p:spPr>
          <a:xfrm>
            <a:off x="260349" y="1720850"/>
            <a:ext cx="11431641" cy="4343400"/>
          </a:xfrm>
          <a:prstGeom prst="rect">
            <a:avLst/>
          </a:prstGeom>
        </p:spPr>
        <p:txBody>
          <a:bodyPr rtlCol="0">
            <a:normAutofit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整个样本集上的留一法正确率为</a:t>
            </a:r>
            <a:endParaRPr lang="en-US" altLang="zh-CN" kern="0" dirty="0"/>
          </a:p>
          <a:p>
            <a:pPr indent="-360000" fontAlgn="auto">
              <a:spcAft>
                <a:spcPts val="0"/>
              </a:spcAft>
              <a:defRPr/>
            </a:pPr>
            <a:endParaRPr lang="en-US" altLang="zh-CN" kern="0" dirty="0"/>
          </a:p>
          <a:p>
            <a:pPr marL="109900" indent="0" fontAlgn="auto">
              <a:spcAft>
                <a:spcPts val="0"/>
              </a:spcAft>
              <a:buNone/>
              <a:defRPr/>
            </a:pPr>
            <a:endParaRPr lang="en-US" altLang="zh-CN" kern="0" dirty="0"/>
          </a:p>
          <a:p>
            <a:pPr indent="-360000" fontAlgn="auto">
              <a:spcAft>
                <a:spcPts val="0"/>
              </a:spcAft>
              <a:defRPr/>
            </a:pPr>
            <a:r>
              <a:rPr lang="zh-CN" altLang="en-US" kern="0" dirty="0"/>
              <a:t>由                                和             ，则</a:t>
            </a:r>
            <a:r>
              <a:rPr lang="en-US" altLang="zh-CN" kern="0" dirty="0"/>
              <a:t>NCA</a:t>
            </a:r>
            <a:r>
              <a:rPr lang="zh-CN" altLang="en-US" kern="0" dirty="0"/>
              <a:t>的优化目标为   </a:t>
            </a: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marL="0" indent="0" fontAlgn="auto">
              <a:spcAft>
                <a:spcPts val="0"/>
              </a:spcAft>
              <a:buFont typeface="Wingdings" panose="05000000000000000000" pitchFamily="2" charset="2"/>
              <a:buNone/>
              <a:defRPr/>
            </a:pPr>
            <a:r>
              <a:rPr lang="zh-CN" altLang="en-US" kern="0" dirty="0"/>
              <a:t>求解即可得到最大化近邻分类器</a:t>
            </a:r>
            <a:r>
              <a:rPr lang="en-US" altLang="zh-CN" kern="0" dirty="0"/>
              <a:t>LOO</a:t>
            </a:r>
            <a:r>
              <a:rPr lang="zh-CN" altLang="en-US" kern="0" dirty="0"/>
              <a:t>正确率的距离度量矩阵    。                      </a:t>
            </a:r>
            <a:endParaRPr lang="en-US" altLang="zh-CN" kern="0" dirty="0"/>
          </a:p>
        </p:txBody>
      </p:sp>
      <p:pic>
        <p:nvPicPr>
          <p:cNvPr id="7" name="Picture 4">
            <a:extLst>
              <a:ext uri="{FF2B5EF4-FFF2-40B4-BE49-F238E27FC236}">
                <a16:creationId xmlns:a16="http://schemas.microsoft.com/office/drawing/2014/main" id="{A593BE58-206D-4BDE-888A-969A32AE253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15513" y="2201594"/>
            <a:ext cx="2419350" cy="811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a:extLst>
              <a:ext uri="{FF2B5EF4-FFF2-40B4-BE49-F238E27FC236}">
                <a16:creationId xmlns:a16="http://schemas.microsoft.com/office/drawing/2014/main" id="{DE86C7D0-14A6-4AD4-9780-74C6BCFDAFE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57818" y="3235655"/>
            <a:ext cx="2409825" cy="48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9">
            <a:extLst>
              <a:ext uri="{FF2B5EF4-FFF2-40B4-BE49-F238E27FC236}">
                <a16:creationId xmlns:a16="http://schemas.microsoft.com/office/drawing/2014/main" id="{853D222A-FF55-4890-A46C-CC064E715E1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032768" y="3308680"/>
            <a:ext cx="1187450" cy="24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20">
            <a:extLst>
              <a:ext uri="{FF2B5EF4-FFF2-40B4-BE49-F238E27FC236}">
                <a16:creationId xmlns:a16="http://schemas.microsoft.com/office/drawing/2014/main" id="{D43249A2-4CF3-40F7-BEF9-84CBF7AB4D1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128838" y="4249738"/>
            <a:ext cx="4492625" cy="63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1">
            <a:extLst>
              <a:ext uri="{FF2B5EF4-FFF2-40B4-BE49-F238E27FC236}">
                <a16:creationId xmlns:a16="http://schemas.microsoft.com/office/drawing/2014/main" id="{952A9D67-9548-459B-A381-28EE3AC0FA0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271838" y="5398464"/>
            <a:ext cx="311150" cy="21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7978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7AF95BE-FB83-48AF-A147-CE560842E5BD}"/>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B34B9318-384E-4824-85B0-317880CBEC39}"/>
              </a:ext>
            </a:extLst>
          </p:cNvPr>
          <p:cNvSpPr>
            <a:spLocks noGrp="1"/>
          </p:cNvSpPr>
          <p:nvPr>
            <p:ph type="sldNum" sz="quarter" idx="11"/>
          </p:nvPr>
        </p:nvSpPr>
        <p:spPr/>
        <p:txBody>
          <a:bodyPr/>
          <a:lstStyle/>
          <a:p>
            <a:fld id="{8A43780D-5C61-47C7-84FD-DBDC025933FC}" type="slidenum">
              <a:rPr lang="en-US" altLang="zh-CN" smtClean="0"/>
              <a:t>4</a:t>
            </a:fld>
            <a:endParaRPr lang="en-US" altLang="zh-CN"/>
          </a:p>
        </p:txBody>
      </p:sp>
    </p:spTree>
    <p:extLst>
      <p:ext uri="{BB962C8B-B14F-4D97-AF65-F5344CB8AC3E}">
        <p14:creationId xmlns:p14="http://schemas.microsoft.com/office/powerpoint/2010/main" val="10004923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0B2FC96-27AF-4806-B5F4-290A313AAC13}"/>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07C0FFCF-0222-4A25-8529-2D19CF890631}"/>
              </a:ext>
            </a:extLst>
          </p:cNvPr>
          <p:cNvSpPr>
            <a:spLocks noGrp="1"/>
          </p:cNvSpPr>
          <p:nvPr>
            <p:ph type="sldNum" sz="quarter" idx="11"/>
          </p:nvPr>
        </p:nvSpPr>
        <p:spPr/>
        <p:txBody>
          <a:bodyPr/>
          <a:lstStyle/>
          <a:p>
            <a:fld id="{8A43780D-5C61-47C7-84FD-DBDC025933FC}" type="slidenum">
              <a:rPr lang="en-US" altLang="zh-CN" smtClean="0"/>
              <a:t>40</a:t>
            </a:fld>
            <a:endParaRPr lang="en-US" altLang="zh-CN"/>
          </a:p>
        </p:txBody>
      </p:sp>
      <p:sp>
        <p:nvSpPr>
          <p:cNvPr id="6" name="文本框 5">
            <a:extLst>
              <a:ext uri="{FF2B5EF4-FFF2-40B4-BE49-F238E27FC236}">
                <a16:creationId xmlns:a16="http://schemas.microsoft.com/office/drawing/2014/main" id="{CA05DE8E-CE21-4971-A046-BD678A6FFAB4}"/>
              </a:ext>
            </a:extLst>
          </p:cNvPr>
          <p:cNvSpPr txBox="1"/>
          <p:nvPr/>
        </p:nvSpPr>
        <p:spPr>
          <a:xfrm>
            <a:off x="1224663" y="2077855"/>
            <a:ext cx="8868922" cy="2308324"/>
          </a:xfrm>
          <a:prstGeom prst="rect">
            <a:avLst/>
          </a:prstGeom>
          <a:noFill/>
        </p:spPr>
        <p:txBody>
          <a:bodyPr wrap="square" rtlCol="0">
            <a:spAutoFit/>
          </a:bodyPr>
          <a:lstStyle/>
          <a:p>
            <a:r>
              <a:rPr lang="zh-CN" altLang="en-US" sz="2400" b="1" dirty="0"/>
              <a:t>题目：基于</a:t>
            </a:r>
            <a:r>
              <a:rPr lang="en-US" altLang="zh-CN" sz="2400" b="1" dirty="0"/>
              <a:t>KNN</a:t>
            </a:r>
            <a:r>
              <a:rPr lang="zh-CN" altLang="en-US" sz="2400" b="1" dirty="0"/>
              <a:t>完成构造随机森林模型完成新闻分类。</a:t>
            </a:r>
            <a:endParaRPr lang="en-US" altLang="zh-CN" sz="2400" b="1" dirty="0"/>
          </a:p>
          <a:p>
            <a:r>
              <a:rPr lang="zh-CN" altLang="en-US" dirty="0"/>
              <a:t>          </a:t>
            </a:r>
            <a:r>
              <a:rPr lang="en-US" altLang="zh-CN" sz="2000" dirty="0"/>
              <a:t>1. </a:t>
            </a:r>
            <a:r>
              <a:rPr lang="zh-CN" altLang="en-US" sz="2000" dirty="0"/>
              <a:t>构造一个能识别数字 </a:t>
            </a:r>
            <a:r>
              <a:rPr lang="en-US" altLang="zh-CN" sz="2000" dirty="0"/>
              <a:t>0 </a:t>
            </a:r>
            <a:r>
              <a:rPr lang="zh-CN" altLang="en-US" sz="2000" dirty="0"/>
              <a:t>到 </a:t>
            </a:r>
            <a:r>
              <a:rPr lang="en-US" altLang="zh-CN" sz="2000" dirty="0"/>
              <a:t>9 </a:t>
            </a:r>
            <a:r>
              <a:rPr lang="zh-CN" altLang="en-US" sz="2000" dirty="0"/>
              <a:t>的基于 </a:t>
            </a:r>
            <a:r>
              <a:rPr lang="en-US" altLang="zh-CN" sz="2000" dirty="0"/>
              <a:t>KNN </a:t>
            </a:r>
            <a:r>
              <a:rPr lang="zh-CN" altLang="en-US" sz="2000" dirty="0"/>
              <a:t>分类器的手写数字</a:t>
            </a:r>
            <a:r>
              <a:rPr lang="zh-CN" altLang="en-US" sz="2000"/>
              <a:t>识别系统；</a:t>
            </a:r>
            <a:endParaRPr lang="en-US" altLang="zh-CN" sz="2000" dirty="0"/>
          </a:p>
          <a:p>
            <a:r>
              <a:rPr lang="en-US" altLang="zh-CN" sz="2000" dirty="0"/>
              <a:t>         2. </a:t>
            </a:r>
            <a:r>
              <a:rPr lang="zh-CN" altLang="en-US" sz="2000" dirty="0"/>
              <a:t>将模型开发流程进行熟悉；</a:t>
            </a:r>
            <a:endParaRPr lang="en-US" altLang="zh-CN" sz="2000" dirty="0"/>
          </a:p>
          <a:p>
            <a:r>
              <a:rPr lang="en-US" altLang="zh-CN" sz="2000" dirty="0"/>
              <a:t>         3. </a:t>
            </a:r>
            <a:r>
              <a:rPr lang="zh-CN" altLang="en-US" sz="2000" dirty="0"/>
              <a:t>尝试使用其他的模型完成手写数字识别（例如</a:t>
            </a:r>
            <a:r>
              <a:rPr lang="en-US" altLang="zh-CN" sz="2000" dirty="0"/>
              <a:t>PCA</a:t>
            </a:r>
            <a:r>
              <a:rPr lang="zh-CN" altLang="en-US" sz="2000" dirty="0"/>
              <a:t>、</a:t>
            </a:r>
            <a:r>
              <a:rPr lang="en-US" altLang="zh-CN" sz="2000" dirty="0"/>
              <a:t>SVM</a:t>
            </a:r>
            <a:r>
              <a:rPr lang="zh-CN" altLang="en-US" sz="2000" dirty="0"/>
              <a:t>）。</a:t>
            </a:r>
            <a:r>
              <a:rPr lang="en-US" altLang="zh-CN" sz="2000" dirty="0"/>
              <a:t> </a:t>
            </a:r>
          </a:p>
          <a:p>
            <a:endParaRPr lang="en-US" altLang="zh-CN" sz="2000" dirty="0"/>
          </a:p>
          <a:p>
            <a:endParaRPr lang="en-US" altLang="zh-CN" sz="2000" dirty="0"/>
          </a:p>
          <a:p>
            <a:endParaRPr lang="zh-CN" altLang="en-US" sz="2000" dirty="0"/>
          </a:p>
        </p:txBody>
      </p:sp>
      <p:sp>
        <p:nvSpPr>
          <p:cNvPr id="7" name="矩形 6">
            <a:extLst>
              <a:ext uri="{FF2B5EF4-FFF2-40B4-BE49-F238E27FC236}">
                <a16:creationId xmlns:a16="http://schemas.microsoft.com/office/drawing/2014/main" id="{C700409D-1314-4CF2-ADBB-391FCE0BFC32}"/>
              </a:ext>
            </a:extLst>
          </p:cNvPr>
          <p:cNvSpPr/>
          <p:nvPr/>
        </p:nvSpPr>
        <p:spPr>
          <a:xfrm>
            <a:off x="630768" y="356000"/>
            <a:ext cx="3840748" cy="523220"/>
          </a:xfrm>
          <a:prstGeom prst="rect">
            <a:avLst/>
          </a:prstGeom>
        </p:spPr>
        <p:txBody>
          <a:bodyPr wrap="square">
            <a:spAutoFit/>
          </a:bodyPr>
          <a:lstStyle/>
          <a:p>
            <a:pPr>
              <a:defRPr/>
            </a:pPr>
            <a:r>
              <a:rPr lang="zh-CN" altLang="en-US" sz="2800" b="1" dirty="0">
                <a:solidFill>
                  <a:srgbClr val="000000"/>
                </a:solidFill>
                <a:latin typeface="华文楷体" panose="02010600040101010101" pitchFamily="2" charset="-122"/>
                <a:ea typeface="华文楷体" panose="02010600040101010101" pitchFamily="2" charset="-122"/>
                <a:cs typeface="+mn-ea"/>
              </a:rPr>
              <a:t>作业</a:t>
            </a:r>
            <a:r>
              <a:rPr lang="en-US" altLang="zh-CN" sz="2800" b="1" dirty="0">
                <a:solidFill>
                  <a:srgbClr val="000000"/>
                </a:solidFill>
                <a:latin typeface="华文楷体" panose="02010600040101010101" pitchFamily="2" charset="-122"/>
                <a:ea typeface="华文楷体" panose="02010600040101010101" pitchFamily="2" charset="-122"/>
                <a:cs typeface="+mn-ea"/>
              </a:rPr>
              <a:t>8</a:t>
            </a:r>
            <a:endParaRPr lang="zh-CN" altLang="en-US" sz="2800" b="1" dirty="0">
              <a:solidFill>
                <a:srgbClr val="000000"/>
              </a:solidFill>
              <a:latin typeface="华文楷体" panose="02010600040101010101" pitchFamily="2" charset="-122"/>
              <a:ea typeface="华文楷体" panose="02010600040101010101" pitchFamily="2" charset="-122"/>
              <a:cs typeface="+mn-ea"/>
            </a:endParaRPr>
          </a:p>
        </p:txBody>
      </p:sp>
    </p:spTree>
    <p:extLst>
      <p:ext uri="{BB962C8B-B14F-4D97-AF65-F5344CB8AC3E}">
        <p14:creationId xmlns:p14="http://schemas.microsoft.com/office/powerpoint/2010/main" val="3057716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p:cNvSpPr>
            <a:spLocks noGrp="1"/>
          </p:cNvSpPr>
          <p:nvPr>
            <p:ph type="sldNum" sz="quarter" idx="11"/>
          </p:nvPr>
        </p:nvSpPr>
        <p:spPr/>
        <p:txBody>
          <a:bodyPr/>
          <a:lstStyle/>
          <a:p>
            <a:fld id="{8A43780D-5C61-47C7-84FD-DBDC025933FC}" type="slidenum">
              <a:rPr lang="en-US" altLang="zh-CN" smtClean="0"/>
              <a:t>41</a:t>
            </a:fld>
            <a:endParaRPr lang="en-US" altLang="zh-CN"/>
          </a:p>
        </p:txBody>
      </p:sp>
      <p:sp>
        <p:nvSpPr>
          <p:cNvPr id="4" name="Rectangle 4"/>
          <p:cNvSpPr>
            <a:spLocks noChangeArrowheads="1"/>
          </p:cNvSpPr>
          <p:nvPr/>
        </p:nvSpPr>
        <p:spPr bwMode="auto">
          <a:xfrm>
            <a:off x="3949519" y="3033479"/>
            <a:ext cx="4549775"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4800" b="1">
                <a:solidFill>
                  <a:schemeClr val="tx2"/>
                </a:solidFill>
                <a:latin typeface="Verdana" panose="020B0604030504040204" pitchFamily="34" charset="0"/>
                <a:ea typeface="方正隶书简体" pitchFamily="65" charset="-122"/>
              </a:defRPr>
            </a:lvl1pPr>
            <a:lvl2pPr marL="742950" indent="-285750" eaLnBrk="0" hangingPunct="0">
              <a:defRPr sz="4800" b="1">
                <a:solidFill>
                  <a:schemeClr val="tx2"/>
                </a:solidFill>
                <a:latin typeface="Verdana" panose="020B0604030504040204" pitchFamily="34" charset="0"/>
                <a:ea typeface="方正隶书简体" pitchFamily="65" charset="-122"/>
              </a:defRPr>
            </a:lvl2pPr>
            <a:lvl3pPr marL="1143000" indent="-228600" eaLnBrk="0" hangingPunct="0">
              <a:defRPr sz="4800" b="1">
                <a:solidFill>
                  <a:schemeClr val="tx2"/>
                </a:solidFill>
                <a:latin typeface="Verdana" panose="020B0604030504040204" pitchFamily="34" charset="0"/>
                <a:ea typeface="方正隶书简体" pitchFamily="65" charset="-122"/>
              </a:defRPr>
            </a:lvl3pPr>
            <a:lvl4pPr marL="1600200" indent="-228600" eaLnBrk="0" hangingPunct="0">
              <a:defRPr sz="4800" b="1">
                <a:solidFill>
                  <a:schemeClr val="tx2"/>
                </a:solidFill>
                <a:latin typeface="Verdana" panose="020B0604030504040204" pitchFamily="34" charset="0"/>
                <a:ea typeface="方正隶书简体" pitchFamily="65" charset="-122"/>
              </a:defRPr>
            </a:lvl4pPr>
            <a:lvl5pPr marL="2057400" indent="-228600" eaLnBrk="0" hangingPunct="0">
              <a:defRPr sz="4800" b="1">
                <a:solidFill>
                  <a:schemeClr val="tx2"/>
                </a:solidFill>
                <a:latin typeface="Verdana" panose="020B0604030504040204" pitchFamily="34" charset="0"/>
                <a:ea typeface="方正隶书简体" pitchFamily="65" charset="-122"/>
              </a:defRPr>
            </a:lvl5pPr>
            <a:lvl6pPr marL="25146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6pPr>
            <a:lvl7pPr marL="29718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7pPr>
            <a:lvl8pPr marL="34290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8pPr>
            <a:lvl9pPr marL="38862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9pPr>
          </a:lstStyle>
          <a:p>
            <a:pPr algn="ctr" eaLnBrk="1" hangingPunct="1">
              <a:lnSpc>
                <a:spcPct val="90000"/>
              </a:lnSpc>
              <a:spcBef>
                <a:spcPct val="20000"/>
              </a:spcBef>
              <a:buClr>
                <a:schemeClr val="hlink"/>
              </a:buClr>
              <a:buFont typeface="Wingdings" panose="05000000000000000000" pitchFamily="2" charset="2"/>
              <a:buNone/>
            </a:pPr>
            <a:r>
              <a:rPr lang="zh-CN" altLang="en-US" sz="4000" dirty="0">
                <a:solidFill>
                  <a:schemeClr val="tx1"/>
                </a:solidFill>
                <a:latin typeface="华文楷体" panose="02010600040101010101" pitchFamily="2" charset="-122"/>
                <a:ea typeface="华文楷体" panose="02010600040101010101" pitchFamily="2" charset="-122"/>
              </a:rPr>
              <a:t>本章结束</a:t>
            </a:r>
            <a:endParaRPr lang="en-US" altLang="zh-CN" sz="2800" dirty="0">
              <a:solidFill>
                <a:schemeClr val="tx1"/>
              </a:solidFill>
              <a:latin typeface="华文楷体" panose="02010600040101010101" pitchFamily="2" charset="-122"/>
              <a:ea typeface="华文楷体" panose="0201060004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90A8FCB-5314-4856-ABCA-A6F854D94C6A}"/>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4ED485D1-3D43-4022-88A1-76CF8DAE454B}"/>
              </a:ext>
            </a:extLst>
          </p:cNvPr>
          <p:cNvSpPr>
            <a:spLocks noGrp="1"/>
          </p:cNvSpPr>
          <p:nvPr>
            <p:ph type="sldNum" sz="quarter" idx="11"/>
          </p:nvPr>
        </p:nvSpPr>
        <p:spPr/>
        <p:txBody>
          <a:bodyPr/>
          <a:lstStyle/>
          <a:p>
            <a:fld id="{8A43780D-5C61-47C7-84FD-DBDC025933FC}" type="slidenum">
              <a:rPr lang="en-US" altLang="zh-CN" smtClean="0"/>
              <a:t>5</a:t>
            </a:fld>
            <a:endParaRPr lang="en-US" altLang="zh-CN"/>
          </a:p>
        </p:txBody>
      </p:sp>
      <p:sp>
        <p:nvSpPr>
          <p:cNvPr id="4" name="Title 1">
            <a:extLst>
              <a:ext uri="{FF2B5EF4-FFF2-40B4-BE49-F238E27FC236}">
                <a16:creationId xmlns:a16="http://schemas.microsoft.com/office/drawing/2014/main" id="{071E68CE-467A-4F44-BBD8-3A7752543FE9}"/>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a:t>k</a:t>
            </a:r>
            <a:r>
              <a:rPr lang="zh-CN" altLang="en-US" kern="0"/>
              <a:t>近邻分类示意图</a:t>
            </a:r>
            <a:endParaRPr lang="en-US" kern="0" dirty="0"/>
          </a:p>
        </p:txBody>
      </p:sp>
      <p:pic>
        <p:nvPicPr>
          <p:cNvPr id="5" name="Content Placeholder 5">
            <a:extLst>
              <a:ext uri="{FF2B5EF4-FFF2-40B4-BE49-F238E27FC236}">
                <a16:creationId xmlns:a16="http://schemas.microsoft.com/office/drawing/2014/main" id="{371FADF3-9EB5-47E4-BF3A-32C31E94837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115609" y="1268450"/>
            <a:ext cx="8385175" cy="3432175"/>
          </a:xfrm>
          <a:prstGeom prst="rect">
            <a:avLst/>
          </a:prstGeom>
        </p:spPr>
      </p:pic>
      <p:sp>
        <p:nvSpPr>
          <p:cNvPr id="6" name="Content Placeholder 2">
            <a:extLst>
              <a:ext uri="{FF2B5EF4-FFF2-40B4-BE49-F238E27FC236}">
                <a16:creationId xmlns:a16="http://schemas.microsoft.com/office/drawing/2014/main" id="{DB549DD4-FA14-4689-A0F2-6C1B68989C87}"/>
              </a:ext>
            </a:extLst>
          </p:cNvPr>
          <p:cNvSpPr txBox="1">
            <a:spLocks/>
          </p:cNvSpPr>
          <p:nvPr/>
        </p:nvSpPr>
        <p:spPr bwMode="auto">
          <a:xfrm>
            <a:off x="1088882" y="4912653"/>
            <a:ext cx="10274337"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46800"/>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00000"/>
              <a:buFont typeface="Wingdings" panose="05000000000000000000" pitchFamily="2" charset="2"/>
              <a:buChar char="p"/>
            </a:pPr>
            <a:r>
              <a:rPr lang="en-US" altLang="zh-CN" sz="2200" dirty="0"/>
              <a:t>k</a:t>
            </a:r>
            <a:r>
              <a:rPr lang="zh-CN" altLang="en-US" sz="2200" dirty="0"/>
              <a:t>近邻分类器中的</a:t>
            </a:r>
            <a:r>
              <a:rPr lang="en-US" altLang="zh-CN" sz="2200" dirty="0"/>
              <a:t>k</a:t>
            </a:r>
            <a:r>
              <a:rPr lang="zh-CN" altLang="en-US" sz="2200" dirty="0"/>
              <a:t>是一个重要参数，当</a:t>
            </a:r>
            <a:r>
              <a:rPr lang="en-US" altLang="zh-CN" sz="2200" dirty="0"/>
              <a:t>k</a:t>
            </a:r>
            <a:r>
              <a:rPr lang="zh-CN" altLang="en-US" sz="2200" dirty="0"/>
              <a:t>取不同值时，分类结果会有显著不同。另一方面，若采用不同的距离计算方式，则找出的“近邻”可能有显著差别，从而也会导致分类结果有显著不同。</a:t>
            </a:r>
          </a:p>
        </p:txBody>
      </p:sp>
    </p:spTree>
    <p:extLst>
      <p:ext uri="{BB962C8B-B14F-4D97-AF65-F5344CB8AC3E}">
        <p14:creationId xmlns:p14="http://schemas.microsoft.com/office/powerpoint/2010/main" val="2693634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8BA1627-1FE5-41BA-87F1-46A3F66FB5B5}"/>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59F37E43-846E-4B36-8291-CED2A2A52D73}"/>
              </a:ext>
            </a:extLst>
          </p:cNvPr>
          <p:cNvSpPr>
            <a:spLocks noGrp="1"/>
          </p:cNvSpPr>
          <p:nvPr>
            <p:ph type="sldNum" sz="quarter" idx="11"/>
          </p:nvPr>
        </p:nvSpPr>
        <p:spPr/>
        <p:txBody>
          <a:bodyPr/>
          <a:lstStyle/>
          <a:p>
            <a:fld id="{8A43780D-5C61-47C7-84FD-DBDC025933FC}" type="slidenum">
              <a:rPr lang="en-US" altLang="zh-CN" smtClean="0"/>
              <a:t>6</a:t>
            </a:fld>
            <a:endParaRPr lang="en-US" altLang="zh-CN"/>
          </a:p>
        </p:txBody>
      </p:sp>
      <p:sp>
        <p:nvSpPr>
          <p:cNvPr id="4" name="Title 1">
            <a:extLst>
              <a:ext uri="{FF2B5EF4-FFF2-40B4-BE49-F238E27FC236}">
                <a16:creationId xmlns:a16="http://schemas.microsoft.com/office/drawing/2014/main" id="{DBC4530C-3B86-4572-B016-21593D359829}"/>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dirty="0"/>
              <a:t>k</a:t>
            </a:r>
            <a:r>
              <a:rPr lang="zh-CN" altLang="en-US" kern="0" dirty="0"/>
              <a:t>近邻学习</a:t>
            </a:r>
            <a:endParaRPr lang="en-US" kern="0" dirty="0"/>
          </a:p>
        </p:txBody>
      </p:sp>
      <p:sp>
        <p:nvSpPr>
          <p:cNvPr id="5" name="Text Placeholder 2">
            <a:extLst>
              <a:ext uri="{FF2B5EF4-FFF2-40B4-BE49-F238E27FC236}">
                <a16:creationId xmlns:a16="http://schemas.microsoft.com/office/drawing/2014/main" id="{139DC2C8-6A65-49B3-BD3F-0DD66D6414F0}"/>
              </a:ext>
            </a:extLst>
          </p:cNvPr>
          <p:cNvSpPr txBox="1">
            <a:spLocks/>
          </p:cNvSpPr>
          <p:nvPr/>
        </p:nvSpPr>
        <p:spPr>
          <a:xfrm>
            <a:off x="1462427" y="1190625"/>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t>分析</a:t>
            </a:r>
            <a:r>
              <a:rPr lang="en-US" altLang="zh-CN" kern="0" dirty="0"/>
              <a:t>1NN</a:t>
            </a:r>
            <a:r>
              <a:rPr lang="zh-CN" altLang="en-US" kern="0" dirty="0"/>
              <a:t>二分类错误率</a:t>
            </a:r>
            <a:endParaRPr lang="en-US" kern="0" dirty="0"/>
          </a:p>
        </p:txBody>
      </p:sp>
      <p:sp>
        <p:nvSpPr>
          <p:cNvPr id="6" name="Content Placeholder 3">
            <a:extLst>
              <a:ext uri="{FF2B5EF4-FFF2-40B4-BE49-F238E27FC236}">
                <a16:creationId xmlns:a16="http://schemas.microsoft.com/office/drawing/2014/main" id="{7C3D2F5D-FAE7-401D-BAAB-CAA8D564F2D8}"/>
              </a:ext>
            </a:extLst>
          </p:cNvPr>
          <p:cNvSpPr txBox="1">
            <a:spLocks/>
          </p:cNvSpPr>
          <p:nvPr/>
        </p:nvSpPr>
        <p:spPr>
          <a:xfrm>
            <a:off x="260350" y="1828800"/>
            <a:ext cx="11561234" cy="44735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暂且假设距离计算是“恰当”的，即能够恰当地找出</a:t>
            </a:r>
            <a:r>
              <a:rPr lang="en-US" altLang="zh-CN" kern="0" dirty="0"/>
              <a:t>k</a:t>
            </a:r>
            <a:r>
              <a:rPr lang="zh-CN" altLang="en-US" kern="0" dirty="0"/>
              <a:t>个近邻，我们来对“最近邻分类器”（</a:t>
            </a:r>
            <a:r>
              <a:rPr lang="en-US" altLang="zh-CN" kern="0" dirty="0"/>
              <a:t>1NN</a:t>
            </a:r>
            <a:r>
              <a:rPr lang="zh-CN" altLang="en-US" kern="0" dirty="0"/>
              <a:t>，即</a:t>
            </a:r>
            <a:r>
              <a:rPr lang="en-US" altLang="zh-CN" kern="0" dirty="0"/>
              <a:t>k=1</a:t>
            </a:r>
            <a:r>
              <a:rPr lang="zh-CN" altLang="en-US" kern="0" dirty="0"/>
              <a:t>）在二分类问题上的性能做一个简单的讨论。给定测试样本   ，若其最近邻样本为   ，则最近邻出错的概率就是   与   类别标记不同的概率，即</a:t>
            </a:r>
          </a:p>
        </p:txBody>
      </p:sp>
      <p:pic>
        <p:nvPicPr>
          <p:cNvPr id="7" name="Picture 10">
            <a:extLst>
              <a:ext uri="{FF2B5EF4-FFF2-40B4-BE49-F238E27FC236}">
                <a16:creationId xmlns:a16="http://schemas.microsoft.com/office/drawing/2014/main" id="{426E4D1F-BC70-468D-9383-C4A82DE25CA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49408" y="1228046"/>
            <a:ext cx="1055687" cy="379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4">
            <a:extLst>
              <a:ext uri="{FF2B5EF4-FFF2-40B4-BE49-F238E27FC236}">
                <a16:creationId xmlns:a16="http://schemas.microsoft.com/office/drawing/2014/main" id="{D04CC035-4A66-49A8-AD02-546BA79A96A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591568" y="2937696"/>
            <a:ext cx="206375"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4">
            <a:extLst>
              <a:ext uri="{FF2B5EF4-FFF2-40B4-BE49-F238E27FC236}">
                <a16:creationId xmlns:a16="http://schemas.microsoft.com/office/drawing/2014/main" id="{8CD26D5F-F4F8-4D52-8DD3-1A60466C5EF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88444" y="3429000"/>
            <a:ext cx="206375"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5">
            <a:extLst>
              <a:ext uri="{FF2B5EF4-FFF2-40B4-BE49-F238E27FC236}">
                <a16:creationId xmlns:a16="http://schemas.microsoft.com/office/drawing/2014/main" id="{C0B65A66-52D7-4751-B201-E10FAE46A13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78566" y="3417888"/>
            <a:ext cx="188912" cy="17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5">
            <a:extLst>
              <a:ext uri="{FF2B5EF4-FFF2-40B4-BE49-F238E27FC236}">
                <a16:creationId xmlns:a16="http://schemas.microsoft.com/office/drawing/2014/main" id="{FC59054C-C59E-4A6E-BEF1-A6E781D657B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252546" y="2926584"/>
            <a:ext cx="188912" cy="17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1">
            <a:extLst>
              <a:ext uri="{FF2B5EF4-FFF2-40B4-BE49-F238E27FC236}">
                <a16:creationId xmlns:a16="http://schemas.microsoft.com/office/drawing/2014/main" id="{421A48F9-0B07-4ED3-B5F7-FE3E01FB82D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56822" y="4261643"/>
            <a:ext cx="523240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6190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207D4BC-266E-4FE6-8ABF-29BF205639A0}"/>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63F6AD09-7640-4742-9FB9-4BB059C75504}"/>
              </a:ext>
            </a:extLst>
          </p:cNvPr>
          <p:cNvSpPr>
            <a:spLocks noGrp="1"/>
          </p:cNvSpPr>
          <p:nvPr>
            <p:ph type="sldNum" sz="quarter" idx="11"/>
          </p:nvPr>
        </p:nvSpPr>
        <p:spPr/>
        <p:txBody>
          <a:bodyPr/>
          <a:lstStyle/>
          <a:p>
            <a:fld id="{8A43780D-5C61-47C7-84FD-DBDC025933FC}" type="slidenum">
              <a:rPr lang="en-US" altLang="zh-CN" smtClean="0"/>
              <a:t>7</a:t>
            </a:fld>
            <a:endParaRPr lang="en-US" altLang="zh-CN"/>
          </a:p>
        </p:txBody>
      </p:sp>
      <p:sp>
        <p:nvSpPr>
          <p:cNvPr id="4" name="Title 1">
            <a:extLst>
              <a:ext uri="{FF2B5EF4-FFF2-40B4-BE49-F238E27FC236}">
                <a16:creationId xmlns:a16="http://schemas.microsoft.com/office/drawing/2014/main" id="{7AB3C8A3-DBAE-4320-84A0-8218FD203666}"/>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dirty="0"/>
              <a:t>k</a:t>
            </a:r>
            <a:r>
              <a:rPr lang="zh-CN" altLang="en-US" kern="0" dirty="0"/>
              <a:t>近邻学习</a:t>
            </a:r>
            <a:endParaRPr lang="en-US" kern="0" dirty="0"/>
          </a:p>
        </p:txBody>
      </p:sp>
      <p:sp>
        <p:nvSpPr>
          <p:cNvPr id="5" name="Text Placeholder 2">
            <a:extLst>
              <a:ext uri="{FF2B5EF4-FFF2-40B4-BE49-F238E27FC236}">
                <a16:creationId xmlns:a16="http://schemas.microsoft.com/office/drawing/2014/main" id="{B620A08D-6F93-4037-9BEB-02150E4FE712}"/>
              </a:ext>
            </a:extLst>
          </p:cNvPr>
          <p:cNvSpPr txBox="1">
            <a:spLocks/>
          </p:cNvSpPr>
          <p:nvPr/>
        </p:nvSpPr>
        <p:spPr>
          <a:xfrm>
            <a:off x="1462427" y="1190625"/>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t>分析</a:t>
            </a:r>
            <a:r>
              <a:rPr lang="en-US" altLang="zh-CN" kern="0" dirty="0"/>
              <a:t>1NN</a:t>
            </a:r>
            <a:r>
              <a:rPr lang="zh-CN" altLang="en-US" kern="0" dirty="0"/>
              <a:t>二分类错误率</a:t>
            </a:r>
            <a:endParaRPr lang="en-US" kern="0" dirty="0"/>
          </a:p>
        </p:txBody>
      </p:sp>
      <p:sp>
        <p:nvSpPr>
          <p:cNvPr id="8" name="Content Placeholder 3">
            <a:extLst>
              <a:ext uri="{FF2B5EF4-FFF2-40B4-BE49-F238E27FC236}">
                <a16:creationId xmlns:a16="http://schemas.microsoft.com/office/drawing/2014/main" id="{DE93979C-A2B5-4797-8792-FD9293126264}"/>
              </a:ext>
            </a:extLst>
          </p:cNvPr>
          <p:cNvSpPr txBox="1">
            <a:spLocks/>
          </p:cNvSpPr>
          <p:nvPr/>
        </p:nvSpPr>
        <p:spPr>
          <a:xfrm>
            <a:off x="260349" y="1828800"/>
            <a:ext cx="11811785" cy="4473575"/>
          </a:xfrm>
          <a:prstGeom prst="rect">
            <a:avLst/>
          </a:prstGeom>
        </p:spPr>
        <p:txBody>
          <a:bodyPr rtlCol="0">
            <a:normAutofit fontScale="77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假设样本独立同分布，且对任意   和任意小正整数  ，在   附近  距离范围内总能找到一个训练样本；换言之，对任意测试样本，总能在任意近的范围内找到                                                             中的训练样本</a:t>
            </a:r>
            <a:r>
              <a:rPr lang="en-US" altLang="zh-CN" kern="0" dirty="0"/>
              <a:t>z</a:t>
            </a:r>
            <a:r>
              <a:rPr lang="zh-CN" altLang="en-US" kern="0" dirty="0"/>
              <a:t>。</a:t>
            </a:r>
            <a:endParaRPr lang="en-US" altLang="zh-CN" kern="0" dirty="0"/>
          </a:p>
          <a:p>
            <a:pPr indent="-360000" fontAlgn="auto">
              <a:spcAft>
                <a:spcPts val="0"/>
              </a:spcAft>
              <a:defRPr/>
            </a:pPr>
            <a:endParaRPr lang="en-US" altLang="zh-CN" kern="0" dirty="0"/>
          </a:p>
          <a:p>
            <a:pPr indent="-360000" fontAlgn="auto">
              <a:spcAft>
                <a:spcPts val="0"/>
              </a:spcAft>
              <a:defRPr/>
            </a:pPr>
            <a:r>
              <a:rPr lang="zh-CN" altLang="en-US" kern="0" dirty="0"/>
              <a:t>令                                          表示贝叶斯最优分类器的结果，有</a:t>
            </a:r>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r>
              <a:rPr lang="zh-CN" altLang="en-US" kern="0" dirty="0"/>
              <a:t>最近邻分类虽简单，但它的泛化错误率不超过贝叶斯最优分类器错误率的两倍！</a:t>
            </a:r>
            <a:endParaRPr lang="en-US" kern="0" dirty="0"/>
          </a:p>
        </p:txBody>
      </p:sp>
      <p:pic>
        <p:nvPicPr>
          <p:cNvPr id="10" name="Picture 8">
            <a:extLst>
              <a:ext uri="{FF2B5EF4-FFF2-40B4-BE49-F238E27FC236}">
                <a16:creationId xmlns:a16="http://schemas.microsoft.com/office/drawing/2014/main" id="{89D8FAEB-EFCE-44B4-946C-57D7FFF9EA8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70346" y="1845468"/>
            <a:ext cx="122237"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2">
            <a:extLst>
              <a:ext uri="{FF2B5EF4-FFF2-40B4-BE49-F238E27FC236}">
                <a16:creationId xmlns:a16="http://schemas.microsoft.com/office/drawing/2014/main" id="{1232D985-F62D-4D45-9772-7BA39487E53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09799" y="1894680"/>
            <a:ext cx="2095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8">
            <a:extLst>
              <a:ext uri="{FF2B5EF4-FFF2-40B4-BE49-F238E27FC236}">
                <a16:creationId xmlns:a16="http://schemas.microsoft.com/office/drawing/2014/main" id="{871092AB-20F9-4C7B-8410-A1FA5E18ADE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629276" y="1852530"/>
            <a:ext cx="122237"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2">
            <a:extLst>
              <a:ext uri="{FF2B5EF4-FFF2-40B4-BE49-F238E27FC236}">
                <a16:creationId xmlns:a16="http://schemas.microsoft.com/office/drawing/2014/main" id="{0204E0A4-E1D2-45A5-A2DC-7AC0145B686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15316" y="1915318"/>
            <a:ext cx="2095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1">
            <a:extLst>
              <a:ext uri="{FF2B5EF4-FFF2-40B4-BE49-F238E27FC236}">
                <a16:creationId xmlns:a16="http://schemas.microsoft.com/office/drawing/2014/main" id="{173BF08E-F526-4B6E-92A6-47CC732A8F1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359365" y="2198741"/>
            <a:ext cx="2712769" cy="355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5">
            <a:extLst>
              <a:ext uri="{FF2B5EF4-FFF2-40B4-BE49-F238E27FC236}">
                <a16:creationId xmlns:a16="http://schemas.microsoft.com/office/drawing/2014/main" id="{10B10664-7183-4E65-8B9A-A20FFF96F356}"/>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136864" y="3121685"/>
            <a:ext cx="2411413"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9">
            <a:extLst>
              <a:ext uri="{FF2B5EF4-FFF2-40B4-BE49-F238E27FC236}">
                <a16:creationId xmlns:a16="http://schemas.microsoft.com/office/drawing/2014/main" id="{FC243ADF-53F9-4F58-8F2B-D742AE18C0C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788774" y="3801136"/>
            <a:ext cx="6661150" cy="155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9502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55CA677-A7CA-4FCF-81D4-E1CBF18E7DC6}"/>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CBFE9E0E-75BE-494D-8D74-5E217FA886FC}"/>
              </a:ext>
            </a:extLst>
          </p:cNvPr>
          <p:cNvSpPr>
            <a:spLocks noGrp="1"/>
          </p:cNvSpPr>
          <p:nvPr>
            <p:ph type="sldNum" sz="quarter" idx="11"/>
          </p:nvPr>
        </p:nvSpPr>
        <p:spPr/>
        <p:txBody>
          <a:bodyPr/>
          <a:lstStyle/>
          <a:p>
            <a:fld id="{8A43780D-5C61-47C7-84FD-DBDC025933FC}" type="slidenum">
              <a:rPr lang="en-US" altLang="zh-CN" smtClean="0"/>
              <a:t>8</a:t>
            </a:fld>
            <a:endParaRPr lang="en-US" altLang="zh-CN"/>
          </a:p>
        </p:txBody>
      </p:sp>
      <p:sp>
        <p:nvSpPr>
          <p:cNvPr id="4" name="Title 1">
            <a:extLst>
              <a:ext uri="{FF2B5EF4-FFF2-40B4-BE49-F238E27FC236}">
                <a16:creationId xmlns:a16="http://schemas.microsoft.com/office/drawing/2014/main" id="{8751D588-D2E4-45E3-B782-37C628F00F61}"/>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低维嵌入</a:t>
            </a:r>
            <a:endParaRPr lang="en-US" kern="0" dirty="0"/>
          </a:p>
        </p:txBody>
      </p:sp>
      <p:sp>
        <p:nvSpPr>
          <p:cNvPr id="5" name="Text Placeholder 2">
            <a:extLst>
              <a:ext uri="{FF2B5EF4-FFF2-40B4-BE49-F238E27FC236}">
                <a16:creationId xmlns:a16="http://schemas.microsoft.com/office/drawing/2014/main" id="{575D8E77-3706-4051-8A79-9C77EBB69F64}"/>
              </a:ext>
            </a:extLst>
          </p:cNvPr>
          <p:cNvSpPr txBox="1">
            <a:spLocks/>
          </p:cNvSpPr>
          <p:nvPr/>
        </p:nvSpPr>
        <p:spPr>
          <a:xfrm>
            <a:off x="866525" y="1316804"/>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fontAlgn="auto">
              <a:spcAft>
                <a:spcPts val="0"/>
              </a:spcAft>
              <a:defRPr/>
            </a:pPr>
            <a:r>
              <a:rPr lang="zh-CN" altLang="en-US" kern="0" dirty="0"/>
              <a:t>维数灾难 </a:t>
            </a:r>
            <a:r>
              <a:rPr lang="en-US" altLang="zh-CN" kern="0" dirty="0"/>
              <a:t>(curse</a:t>
            </a:r>
            <a:r>
              <a:rPr lang="zh-CN" altLang="en-US" kern="0" dirty="0"/>
              <a:t> </a:t>
            </a:r>
            <a:r>
              <a:rPr lang="en-US" altLang="zh-CN" kern="0" dirty="0"/>
              <a:t>of</a:t>
            </a:r>
            <a:r>
              <a:rPr lang="zh-CN" altLang="en-US" kern="0" dirty="0"/>
              <a:t> </a:t>
            </a:r>
            <a:r>
              <a:rPr lang="en-US" altLang="zh-CN" kern="0" dirty="0"/>
              <a:t>dimensionality)</a:t>
            </a:r>
            <a:endParaRPr lang="en-US" kern="0" dirty="0"/>
          </a:p>
        </p:txBody>
      </p:sp>
      <p:sp>
        <p:nvSpPr>
          <p:cNvPr id="6" name="Content Placeholder 3">
            <a:extLst>
              <a:ext uri="{FF2B5EF4-FFF2-40B4-BE49-F238E27FC236}">
                <a16:creationId xmlns:a16="http://schemas.microsoft.com/office/drawing/2014/main" id="{5D828D67-26B6-4485-9A90-4A33704B5189}"/>
              </a:ext>
            </a:extLst>
          </p:cNvPr>
          <p:cNvSpPr txBox="1">
            <a:spLocks/>
          </p:cNvSpPr>
          <p:nvPr/>
        </p:nvSpPr>
        <p:spPr>
          <a:xfrm>
            <a:off x="0" y="1843087"/>
            <a:ext cx="11931650"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sz="2400" kern="0" dirty="0"/>
              <a:t>上述讨论基于一个重要的假设：任意测试样本   附近的任意小的  距离范围内总能找到一个训练样本，即训练样本的采样密度足够大，或称为“密采样”。然而，这个假设在现实任务中通常很难满足：</a:t>
            </a:r>
            <a:endParaRPr lang="en-US" altLang="zh-CN" sz="2400" kern="0" dirty="0"/>
          </a:p>
          <a:p>
            <a:pPr lvl="1"/>
            <a:r>
              <a:rPr lang="zh-CN" altLang="en-US" sz="2000" kern="0" dirty="0"/>
              <a:t>若属性维数为</a:t>
            </a:r>
            <a:r>
              <a:rPr lang="en-US" altLang="zh-CN" sz="2000" kern="0" dirty="0"/>
              <a:t>1</a:t>
            </a:r>
            <a:r>
              <a:rPr lang="zh-CN" altLang="en-US" sz="2000" kern="0" dirty="0"/>
              <a:t>，当  </a:t>
            </a:r>
            <a:r>
              <a:rPr lang="en-US" altLang="zh-CN" sz="2000" kern="0" dirty="0"/>
              <a:t>=0.001</a:t>
            </a:r>
            <a:r>
              <a:rPr lang="zh-CN" altLang="en-US" sz="2000" kern="0" dirty="0"/>
              <a:t>，仅考虑单个属性，则仅需</a:t>
            </a:r>
            <a:r>
              <a:rPr lang="en-US" altLang="zh-CN" sz="2000" kern="0" dirty="0"/>
              <a:t>1000</a:t>
            </a:r>
            <a:r>
              <a:rPr lang="zh-CN" altLang="en-US" sz="2000" kern="0" dirty="0"/>
              <a:t>个样本点平均分布在归一化后的属性取值范围内，即可使得任意测试样本在其附近</a:t>
            </a:r>
            <a:r>
              <a:rPr lang="en-US" altLang="zh-CN" sz="2000" kern="0" dirty="0"/>
              <a:t>0.001</a:t>
            </a:r>
            <a:r>
              <a:rPr lang="zh-CN" altLang="en-US" sz="2000" kern="0" dirty="0"/>
              <a:t>距离范围内总能找到一个训练样本，此时最近邻分类器的错误率不超过贝叶斯最优分类器的错误率的两倍。若属性维数为</a:t>
            </a:r>
            <a:r>
              <a:rPr lang="en-US" altLang="zh-CN" sz="2000" kern="0" dirty="0"/>
              <a:t>20</a:t>
            </a:r>
            <a:r>
              <a:rPr lang="zh-CN" altLang="en-US" sz="2000" kern="0" dirty="0"/>
              <a:t>，若样本满足密采样条件，则至少需要                              个样本。</a:t>
            </a:r>
            <a:endParaRPr lang="en-US" altLang="zh-CN" sz="2000" kern="0" dirty="0"/>
          </a:p>
          <a:p>
            <a:pPr lvl="1"/>
            <a:r>
              <a:rPr lang="zh-CN" altLang="en-US" sz="2000" kern="0" dirty="0"/>
              <a:t>现实应用中属性维数经常成千上万，要满足密采样条件所需的样本数目是无法达到的天文数字。许多学习方法都涉及距离计算，而高维空间会给距离计算带来很大的麻烦，例如当维数很高时甚至连计算内积都不再容易。</a:t>
            </a:r>
            <a:endParaRPr lang="en-US" altLang="zh-CN" sz="2000" kern="0" dirty="0"/>
          </a:p>
          <a:p>
            <a:pPr lvl="1"/>
            <a:r>
              <a:rPr lang="zh-CN" altLang="en-US" sz="2000" kern="0" dirty="0"/>
              <a:t>在高维情形下出现的数据样本稀疏、距离计算困难等问题，是所有机器学习方法共同面临的严重障碍，被称为“维数灾难”。             </a:t>
            </a:r>
            <a:endParaRPr lang="en-US" altLang="zh-CN" sz="2000" kern="0" dirty="0"/>
          </a:p>
        </p:txBody>
      </p:sp>
      <p:pic>
        <p:nvPicPr>
          <p:cNvPr id="7" name="Picture 6">
            <a:extLst>
              <a:ext uri="{FF2B5EF4-FFF2-40B4-BE49-F238E27FC236}">
                <a16:creationId xmlns:a16="http://schemas.microsoft.com/office/drawing/2014/main" id="{5E6619CE-8006-4CC3-863C-D50FE6D6E9D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51717" y="3095321"/>
            <a:ext cx="120650"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62D09307-24D3-4F4B-B700-D14ABDCB90E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51717" y="4014787"/>
            <a:ext cx="1398588"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252101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7DB6DEE-3A35-49F9-8F03-4A1DB9683A25}"/>
              </a:ext>
            </a:extLst>
          </p:cNvPr>
          <p:cNvSpPr>
            <a:spLocks noGrp="1"/>
          </p:cNvSpPr>
          <p:nvPr>
            <p:ph type="dt" sz="half" idx="10"/>
          </p:nvPr>
        </p:nvSpPr>
        <p:spPr/>
        <p:txBody>
          <a:bodyPr/>
          <a:lstStyle/>
          <a:p>
            <a:pPr>
              <a:defRPr/>
            </a:pPr>
            <a:fld id="{475F2974-A565-48EB-BE06-0BED6BD5DC9C}" type="datetime1">
              <a:rPr lang="zh-CN" altLang="en-US" smtClean="0"/>
              <a:t>2021/9/9</a:t>
            </a:fld>
            <a:endParaRPr lang="en-US" altLang="zh-CN" dirty="0"/>
          </a:p>
        </p:txBody>
      </p:sp>
      <p:sp>
        <p:nvSpPr>
          <p:cNvPr id="3" name="灯片编号占位符 2">
            <a:extLst>
              <a:ext uri="{FF2B5EF4-FFF2-40B4-BE49-F238E27FC236}">
                <a16:creationId xmlns:a16="http://schemas.microsoft.com/office/drawing/2014/main" id="{2A819C00-6D8A-4532-9F8A-6BE157E7921E}"/>
              </a:ext>
            </a:extLst>
          </p:cNvPr>
          <p:cNvSpPr>
            <a:spLocks noGrp="1"/>
          </p:cNvSpPr>
          <p:nvPr>
            <p:ph type="sldNum" sz="quarter" idx="11"/>
          </p:nvPr>
        </p:nvSpPr>
        <p:spPr/>
        <p:txBody>
          <a:bodyPr/>
          <a:lstStyle/>
          <a:p>
            <a:fld id="{8A43780D-5C61-47C7-84FD-DBDC025933FC}" type="slidenum">
              <a:rPr lang="en-US" altLang="zh-CN" smtClean="0"/>
              <a:t>9</a:t>
            </a:fld>
            <a:endParaRPr lang="en-US" altLang="zh-CN"/>
          </a:p>
        </p:txBody>
      </p:sp>
      <p:sp>
        <p:nvSpPr>
          <p:cNvPr id="4" name="Title 1">
            <a:extLst>
              <a:ext uri="{FF2B5EF4-FFF2-40B4-BE49-F238E27FC236}">
                <a16:creationId xmlns:a16="http://schemas.microsoft.com/office/drawing/2014/main" id="{6C31DCE0-A6BB-4045-B711-5E86C9E80A9C}"/>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低维嵌入</a:t>
            </a:r>
            <a:endParaRPr lang="en-US" kern="0" dirty="0"/>
          </a:p>
        </p:txBody>
      </p:sp>
      <p:sp>
        <p:nvSpPr>
          <p:cNvPr id="5" name="Content Placeholder 2">
            <a:extLst>
              <a:ext uri="{FF2B5EF4-FFF2-40B4-BE49-F238E27FC236}">
                <a16:creationId xmlns:a16="http://schemas.microsoft.com/office/drawing/2014/main" id="{BEEFE7BD-CB98-4264-92EF-409213034E21}"/>
              </a:ext>
            </a:extLst>
          </p:cNvPr>
          <p:cNvSpPr txBox="1">
            <a:spLocks/>
          </p:cNvSpPr>
          <p:nvPr/>
        </p:nvSpPr>
        <p:spPr>
          <a:xfrm>
            <a:off x="260349" y="1158875"/>
            <a:ext cx="11709043"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endParaRPr lang="zh-CN" altLang="en-US" kern="0"/>
          </a:p>
          <a:p>
            <a:pPr indent="-358775"/>
            <a:r>
              <a:rPr lang="zh-CN" altLang="en-US" kern="0"/>
              <a:t>缓解维数灾难的一个重要途径是降维</a:t>
            </a:r>
            <a:r>
              <a:rPr lang="en-US" altLang="zh-CN" kern="0"/>
              <a:t>(dimension</a:t>
            </a:r>
            <a:r>
              <a:rPr lang="zh-CN" altLang="en-US" kern="0"/>
              <a:t> </a:t>
            </a:r>
            <a:r>
              <a:rPr lang="en-US" altLang="zh-CN" kern="0"/>
              <a:t>reduction)</a:t>
            </a:r>
          </a:p>
          <a:p>
            <a:pPr lvl="1" indent="-358775"/>
            <a:r>
              <a:rPr lang="zh-CN" altLang="en-US" kern="0"/>
              <a:t>即通过某种数学变换，将原始高维属性空间转变为一个低维“子空间” </a:t>
            </a:r>
            <a:r>
              <a:rPr lang="en-US" altLang="zh-CN" kern="0"/>
              <a:t>(subspace)</a:t>
            </a:r>
            <a:r>
              <a:rPr lang="zh-CN" altLang="en-US" kern="0"/>
              <a:t>，在这个子空间中样本密度大幅度提高，距离计算也变得更为容易。</a:t>
            </a:r>
            <a:endParaRPr lang="zh-CN" altLang="en-US" kern="0" dirty="0"/>
          </a:p>
        </p:txBody>
      </p:sp>
      <p:pic>
        <p:nvPicPr>
          <p:cNvPr id="6" name="Picture 5">
            <a:extLst>
              <a:ext uri="{FF2B5EF4-FFF2-40B4-BE49-F238E27FC236}">
                <a16:creationId xmlns:a16="http://schemas.microsoft.com/office/drawing/2014/main" id="{67CB4090-1AC6-43AD-AC1D-12F23D1A5B5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175250" y="3624263"/>
            <a:ext cx="4769473" cy="2166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Content Placeholder 2">
            <a:extLst>
              <a:ext uri="{FF2B5EF4-FFF2-40B4-BE49-F238E27FC236}">
                <a16:creationId xmlns:a16="http://schemas.microsoft.com/office/drawing/2014/main" id="{2F929471-18FA-4EF0-936E-3AAB8143BC52}"/>
              </a:ext>
            </a:extLst>
          </p:cNvPr>
          <p:cNvSpPr txBox="1">
            <a:spLocks/>
          </p:cNvSpPr>
          <p:nvPr/>
        </p:nvSpPr>
        <p:spPr bwMode="auto">
          <a:xfrm>
            <a:off x="222608" y="3631914"/>
            <a:ext cx="5219700" cy="285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46800"/>
          <a:lstStyle>
            <a:lvl1pPr marL="228600" indent="-358775">
              <a:defRPr>
                <a:solidFill>
                  <a:schemeClr val="tx1"/>
                </a:solidFill>
                <a:latin typeface="Verdana" panose="020B0604030504040204" pitchFamily="34" charset="0"/>
                <a:ea typeface="幼圆" pitchFamily="49" charset="-122"/>
              </a:defRPr>
            </a:lvl1pPr>
            <a:lvl2pPr marL="685800" indent="-358775">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00000"/>
              <a:buFont typeface="Wingdings" panose="05000000000000000000" pitchFamily="2" charset="2"/>
              <a:buChar char="p"/>
            </a:pPr>
            <a:endParaRPr lang="de-DE" altLang="zh-CN" sz="2200" dirty="0"/>
          </a:p>
          <a:p>
            <a:pPr>
              <a:lnSpc>
                <a:spcPct val="90000"/>
              </a:lnSpc>
              <a:spcBef>
                <a:spcPts val="1000"/>
              </a:spcBef>
              <a:buClr>
                <a:schemeClr val="accent1"/>
              </a:buClr>
              <a:buSzPct val="100000"/>
              <a:buFont typeface="Wingdings" panose="05000000000000000000" pitchFamily="2" charset="2"/>
              <a:buChar char="p"/>
            </a:pPr>
            <a:r>
              <a:rPr lang="de-DE" altLang="en-US" sz="2200" dirty="0"/>
              <a:t>为什么能进行降维？</a:t>
            </a:r>
            <a:endParaRPr lang="de-DE" altLang="zh-CN" sz="2200" dirty="0"/>
          </a:p>
          <a:p>
            <a:pPr lvl="1">
              <a:lnSpc>
                <a:spcPct val="90000"/>
              </a:lnSpc>
              <a:spcBef>
                <a:spcPts val="500"/>
              </a:spcBef>
              <a:buClr>
                <a:schemeClr val="accent1"/>
              </a:buClr>
              <a:buFont typeface="Wingdings" panose="05000000000000000000" pitchFamily="2" charset="2"/>
              <a:buChar char="l"/>
            </a:pPr>
            <a:r>
              <a:rPr lang="zh-CN" altLang="de-DE" sz="2000" dirty="0"/>
              <a:t>数据样本虽然是高维的，但与学习任务</a:t>
            </a:r>
            <a:r>
              <a:rPr lang="de-DE" altLang="zh-CN" sz="2000" dirty="0"/>
              <a:t>                                      </a:t>
            </a:r>
            <a:r>
              <a:rPr lang="zh-CN" altLang="de-DE" sz="2000" dirty="0"/>
              <a:t>密切相关的也许仅是某个低维分布，                                       即高维空间中的一个</a:t>
            </a:r>
            <a:r>
              <a:rPr lang="zh-CN" altLang="de-DE" sz="2000" dirty="0">
                <a:solidFill>
                  <a:srgbClr val="FF0000"/>
                </a:solidFill>
              </a:rPr>
              <a:t>低维</a:t>
            </a:r>
            <a:r>
              <a:rPr lang="de-DE" altLang="zh-CN" sz="2000" dirty="0">
                <a:solidFill>
                  <a:srgbClr val="FF0000"/>
                </a:solidFill>
              </a:rPr>
              <a:t>“</a:t>
            </a:r>
            <a:r>
              <a:rPr lang="zh-CN" altLang="de-DE" sz="2000" dirty="0">
                <a:solidFill>
                  <a:srgbClr val="FF0000"/>
                </a:solidFill>
              </a:rPr>
              <a:t>嵌入</a:t>
            </a:r>
            <a:r>
              <a:rPr lang="de-DE" altLang="zh-CN" sz="2000" dirty="0">
                <a:solidFill>
                  <a:srgbClr val="FF0000"/>
                </a:solidFill>
              </a:rPr>
              <a:t>”                             (embedding)</a:t>
            </a:r>
            <a:r>
              <a:rPr lang="zh-CN" altLang="de-DE" sz="2000" dirty="0"/>
              <a:t>，因而可以对数据                                                进行有效的降维。</a:t>
            </a:r>
            <a:endParaRPr lang="de-DE" altLang="zh-CN" sz="2000" dirty="0"/>
          </a:p>
          <a:p>
            <a:pPr>
              <a:lnSpc>
                <a:spcPct val="90000"/>
              </a:lnSpc>
              <a:spcBef>
                <a:spcPts val="1000"/>
              </a:spcBef>
              <a:buClr>
                <a:schemeClr val="accent1"/>
              </a:buClr>
              <a:buSzPct val="100000"/>
              <a:buFont typeface="Wingdings" panose="05000000000000000000" pitchFamily="2" charset="2"/>
              <a:buChar char="p"/>
            </a:pPr>
            <a:endParaRPr lang="de-DE" altLang="en-US" sz="2200" dirty="0"/>
          </a:p>
        </p:txBody>
      </p:sp>
    </p:spTree>
    <p:extLst>
      <p:ext uri="{BB962C8B-B14F-4D97-AF65-F5344CB8AC3E}">
        <p14:creationId xmlns:p14="http://schemas.microsoft.com/office/powerpoint/2010/main" val="191996473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heme/theme1.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Corbel">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rgbClr val="000000"/>
          </a:solidFill>
          <a:prstDash val="solid"/>
          <a:round/>
          <a:headEnd type="none" w="med" len="med"/>
          <a:tailEnd type="triangl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4800" b="1" i="0" u="none" strike="noStrike" cap="none" normalizeH="0" baseline="0" smtClean="0">
            <a:ln>
              <a:noFill/>
            </a:ln>
            <a:solidFill>
              <a:schemeClr val="tx2"/>
            </a:solidFill>
            <a:effectLst/>
            <a:latin typeface="Verdana" panose="020B0604030504040204" pitchFamily="34" charset="0"/>
            <a:ea typeface="方正隶书简体" pitchFamily="65" charset="-122"/>
          </a:defRPr>
        </a:defPPr>
      </a:lstStyle>
    </a:spDef>
    <a:lnDef>
      <a:spPr bwMode="auto">
        <a:xfrm>
          <a:off x="0" y="0"/>
          <a:ext cx="1" cy="1"/>
        </a:xfrm>
        <a:custGeom>
          <a:avLst/>
          <a:gdLst/>
          <a:ahLst/>
          <a:cxnLst/>
          <a:rect l="0" t="0" r="0" b="0"/>
          <a:pathLst/>
        </a:custGeom>
        <a:solidFill>
          <a:schemeClr val="accent1"/>
        </a:solidFill>
        <a:ln w="9525" cap="flat" cmpd="sng" algn="ctr">
          <a:solidFill>
            <a:srgbClr val="000000"/>
          </a:solidFill>
          <a:prstDash val="solid"/>
          <a:round/>
          <a:headEnd type="none" w="med" len="med"/>
          <a:tailEnd type="triangl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4800" b="1" i="0" u="none" strike="noStrike" cap="none" normalizeH="0" baseline="0" smtClean="0">
            <a:ln>
              <a:noFill/>
            </a:ln>
            <a:solidFill>
              <a:schemeClr val="tx2"/>
            </a:solidFill>
            <a:effectLst/>
            <a:latin typeface="Verdana" panose="020B0604030504040204" pitchFamily="34" charset="0"/>
            <a:ea typeface="方正隶书简体" pitchFamily="65" charset="-122"/>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1-网络安全基础</Template>
  <TotalTime>5791</TotalTime>
  <Words>3099</Words>
  <Application>Microsoft Office PowerPoint</Application>
  <PresentationFormat>宽屏</PresentationFormat>
  <Paragraphs>320</Paragraphs>
  <Slides>41</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41</vt:i4>
      </vt:variant>
    </vt:vector>
  </HeadingPairs>
  <TitlesOfParts>
    <vt:vector size="49" baseType="lpstr">
      <vt:lpstr>华文楷体</vt:lpstr>
      <vt:lpstr>Arial</vt:lpstr>
      <vt:lpstr>Calibri</vt:lpstr>
      <vt:lpstr>Corbel</vt:lpstr>
      <vt:lpstr>Times New Roman</vt:lpstr>
      <vt:lpstr>Verdana</vt:lpstr>
      <vt:lpstr>Wingdings</vt:lpstr>
      <vt:lpstr>Profile</vt:lpstr>
      <vt:lpstr>机器学习</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Guangdong University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机器学习</dc:title>
  <dc:creator>曾碧</dc:creator>
  <cp:lastModifiedBy>镇涛 林</cp:lastModifiedBy>
  <cp:revision>312</cp:revision>
  <dcterms:created xsi:type="dcterms:W3CDTF">2019-11-13T01:37:00Z</dcterms:created>
  <dcterms:modified xsi:type="dcterms:W3CDTF">2021-09-09T06:20:13Z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2052-11.1.0.9198</vt:lpwstr>
  </property>
</Properties>
</file>